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sldIdLst>
    <p:sldId id="256" r:id="rId2"/>
    <p:sldId id="257" r:id="rId3"/>
    <p:sldId id="258" r:id="rId4"/>
    <p:sldId id="307" r:id="rId5"/>
    <p:sldId id="259" r:id="rId6"/>
    <p:sldId id="260" r:id="rId7"/>
    <p:sldId id="261" r:id="rId8"/>
    <p:sldId id="262" r:id="rId9"/>
    <p:sldId id="263" r:id="rId10"/>
    <p:sldId id="264" r:id="rId11"/>
    <p:sldId id="265" r:id="rId12"/>
    <p:sldId id="266" r:id="rId13"/>
    <p:sldId id="267" r:id="rId14"/>
    <p:sldId id="268" r:id="rId15"/>
    <p:sldId id="308" r:id="rId16"/>
    <p:sldId id="270" r:id="rId17"/>
    <p:sldId id="271" r:id="rId18"/>
    <p:sldId id="272" r:id="rId19"/>
    <p:sldId id="273" r:id="rId20"/>
    <p:sldId id="274" r:id="rId21"/>
    <p:sldId id="275" r:id="rId22"/>
    <p:sldId id="276" r:id="rId23"/>
    <p:sldId id="277" r:id="rId24"/>
    <p:sldId id="278" r:id="rId25"/>
    <p:sldId id="310" r:id="rId26"/>
    <p:sldId id="279" r:id="rId27"/>
    <p:sldId id="312" r:id="rId28"/>
    <p:sldId id="280" r:id="rId29"/>
    <p:sldId id="281" r:id="rId30"/>
    <p:sldId id="282" r:id="rId31"/>
    <p:sldId id="283" r:id="rId32"/>
    <p:sldId id="311" r:id="rId33"/>
    <p:sldId id="285" r:id="rId34"/>
    <p:sldId id="286" r:id="rId35"/>
    <p:sldId id="287" r:id="rId36"/>
    <p:sldId id="288" r:id="rId37"/>
    <p:sldId id="309" r:id="rId38"/>
    <p:sldId id="289" r:id="rId39"/>
    <p:sldId id="290" r:id="rId40"/>
    <p:sldId id="291" r:id="rId41"/>
    <p:sldId id="313" r:id="rId42"/>
    <p:sldId id="314" r:id="rId43"/>
    <p:sldId id="292" r:id="rId44"/>
    <p:sldId id="293" r:id="rId45"/>
    <p:sldId id="295" r:id="rId46"/>
    <p:sldId id="296" r:id="rId47"/>
    <p:sldId id="298" r:id="rId48"/>
    <p:sldId id="299" r:id="rId49"/>
    <p:sldId id="300" r:id="rId50"/>
    <p:sldId id="301" r:id="rId51"/>
    <p:sldId id="302" r:id="rId52"/>
    <p:sldId id="303" r:id="rId53"/>
    <p:sldId id="304" r:id="rId54"/>
    <p:sldId id="305" r:id="rId55"/>
    <p:sldId id="306" r:id="rId5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1pPr>
    <a:lvl2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2pPr>
    <a:lvl3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3pPr>
    <a:lvl4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4pPr>
    <a:lvl5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5pPr>
    <a:lvl6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6pPr>
    <a:lvl7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7pPr>
    <a:lvl8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8pPr>
    <a:lvl9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Ref idx="major">
          <a:srgbClr val="FFFFFF"/>
        </a:fontRef>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Ref idx="maj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Ref idx="maj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02"/>
    <p:restoredTop sz="94692"/>
  </p:normalViewPr>
  <p:slideViewPr>
    <p:cSldViewPr snapToGrid="0" snapToObjects="1">
      <p:cViewPr varScale="1">
        <p:scale>
          <a:sx n="76" d="100"/>
          <a:sy n="76" d="100"/>
        </p:scale>
        <p:origin x="75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 name="Shape 61"/>
          <p:cNvSpPr>
            <a:spLocks noGrp="1" noRot="1" noChangeAspect="1"/>
          </p:cNvSpPr>
          <p:nvPr>
            <p:ph type="sldImg"/>
          </p:nvPr>
        </p:nvSpPr>
        <p:spPr>
          <a:xfrm>
            <a:off x="1143000" y="685800"/>
            <a:ext cx="4572000" cy="3429000"/>
          </a:xfrm>
          <a:prstGeom prst="rect">
            <a:avLst/>
          </a:prstGeom>
        </p:spPr>
        <p:txBody>
          <a:bodyPr/>
          <a:lstStyle/>
          <a:p>
            <a:endParaRPr/>
          </a:p>
        </p:txBody>
      </p:sp>
      <p:sp>
        <p:nvSpPr>
          <p:cNvPr id="62" name="Shape 6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Title Text"/>
          <p:cNvSpPr txBox="1">
            <a:spLocks noGrp="1"/>
          </p:cNvSpPr>
          <p:nvPr>
            <p:ph type="title"/>
          </p:nvPr>
        </p:nvSpPr>
        <p:spPr>
          <a:xfrm>
            <a:off x="1321147" y="3241178"/>
            <a:ext cx="10362506" cy="1076822"/>
          </a:xfrm>
          <a:prstGeom prst="rect">
            <a:avLst/>
          </a:prstGeom>
        </p:spPr>
        <p:txBody>
          <a:bodyPr anchor="b"/>
          <a:lstStyle>
            <a:lvl1pPr>
              <a:defRPr sz="5600"/>
            </a:lvl1pPr>
          </a:lstStyle>
          <a:p>
            <a:r>
              <a:t>Title Text</a:t>
            </a:r>
          </a:p>
        </p:txBody>
      </p:sp>
      <p:sp>
        <p:nvSpPr>
          <p:cNvPr id="14" name="© Ian Sommerville 2018"/>
          <p:cNvSpPr txBox="1"/>
          <p:nvPr/>
        </p:nvSpPr>
        <p:spPr>
          <a:xfrm>
            <a:off x="5609803" y="9245600"/>
            <a:ext cx="1785194"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 Ian Sommerville 2018</a:t>
            </a:r>
          </a:p>
        </p:txBody>
      </p:sp>
      <p:sp>
        <p:nvSpPr>
          <p:cNvPr id="15" name="Slide Number"/>
          <p:cNvSpPr txBox="1">
            <a:spLocks noGrp="1"/>
          </p:cNvSpPr>
          <p:nvPr>
            <p:ph type="sldNum" sz="quarter" idx="2"/>
          </p:nvPr>
        </p:nvSpPr>
        <p:spPr>
          <a:xfrm>
            <a:off x="6212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Title Text"/>
          <p:cNvSpPr txBox="1">
            <a:spLocks noGrp="1"/>
          </p:cNvSpPr>
          <p:nvPr>
            <p:ph type="title"/>
          </p:nvPr>
        </p:nvSpPr>
        <p:spPr>
          <a:prstGeom prst="rect">
            <a:avLst/>
          </a:prstGeom>
        </p:spPr>
        <p:txBody>
          <a:bodyPr/>
          <a:lstStyle/>
          <a:p>
            <a:r>
              <a:t>Title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able master">
    <p:spTree>
      <p:nvGrpSpPr>
        <p:cNvPr id="1" name=""/>
        <p:cNvGrpSpPr/>
        <p:nvPr/>
      </p:nvGrpSpPr>
      <p:grpSpPr>
        <a:xfrm>
          <a:off x="0" y="0"/>
          <a:ext cx="0" cy="0"/>
          <a:chOff x="0" y="0"/>
          <a:chExt cx="0" cy="0"/>
        </a:xfrm>
      </p:grpSpPr>
      <p:sp>
        <p:nvSpPr>
          <p:cNvPr id="31" name="Body Level One…"/>
          <p:cNvSpPr txBox="1">
            <a:spLocks noGrp="1"/>
          </p:cNvSpPr>
          <p:nvPr>
            <p:ph type="body" idx="1"/>
          </p:nvPr>
        </p:nvSpPr>
        <p:spPr>
          <a:xfrm>
            <a:off x="952500" y="1270000"/>
            <a:ext cx="11099800" cy="7213600"/>
          </a:xfrm>
          <a:prstGeom prst="rect">
            <a:avLst/>
          </a:prstGeom>
        </p:spPr>
        <p:txBody>
          <a:bodyPr/>
          <a:lstStyle>
            <a:lvl1pPr marL="0" indent="0">
              <a:buSzTx/>
              <a:buNone/>
            </a:lvl1pPr>
            <a:lvl2pPr>
              <a:spcBef>
                <a:spcPts val="3000"/>
              </a:spcBef>
              <a:defRPr sz="2800"/>
            </a:lvl2pPr>
          </a:lstStyle>
          <a:p>
            <a:r>
              <a:t>Body Level One</a:t>
            </a:r>
          </a:p>
          <a:p>
            <a:pPr lvl="1"/>
            <a:r>
              <a:t>Body Level Two</a:t>
            </a:r>
          </a:p>
          <a:p>
            <a:pPr lvl="2"/>
            <a:r>
              <a:t>Body Level Three</a:t>
            </a:r>
          </a:p>
          <a:p>
            <a:pPr lvl="3"/>
            <a:r>
              <a:t>Body Level Four</a:t>
            </a:r>
          </a:p>
          <a:p>
            <a:pPr lvl="4"/>
            <a:r>
              <a:t>Body Level Five</a:t>
            </a:r>
          </a:p>
        </p:txBody>
      </p:sp>
      <p:sp>
        <p:nvSpPr>
          <p:cNvPr id="32" name="Title Text"/>
          <p:cNvSpPr txBox="1">
            <a:spLocks noGrp="1"/>
          </p:cNvSpPr>
          <p:nvPr>
            <p:ph type="title"/>
          </p:nvPr>
        </p:nvSpPr>
        <p:spPr>
          <a:xfrm>
            <a:off x="952500" y="342900"/>
            <a:ext cx="11099800" cy="678558"/>
          </a:xfrm>
          <a:prstGeom prst="rect">
            <a:avLst/>
          </a:prstGeom>
        </p:spPr>
        <p:txBody>
          <a:bodyPr anchor="ctr"/>
          <a:lstStyle>
            <a:lvl1pPr algn="l">
              <a:defRPr sz="2000">
                <a:solidFill>
                  <a:srgbClr val="000000"/>
                </a:solidFill>
              </a:defRPr>
            </a:lvl1pPr>
          </a:lstStyle>
          <a:p>
            <a:r>
              <a:t>Title Text</a:t>
            </a:r>
          </a:p>
        </p:txBody>
      </p:sp>
      <p:sp>
        <p:nvSpPr>
          <p:cNvPr id="33" name="© Ian Sommerville 2018:"/>
          <p:cNvSpPr txBox="1"/>
          <p:nvPr/>
        </p:nvSpPr>
        <p:spPr>
          <a:xfrm>
            <a:off x="5588632" y="9245600"/>
            <a:ext cx="182753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 Ian Sommerville 2018:</a:t>
            </a:r>
          </a:p>
        </p:txBody>
      </p:sp>
      <p:sp>
        <p:nvSpPr>
          <p:cNvPr id="34" name="Agile Software Engineering"/>
          <p:cNvSpPr txBox="1"/>
          <p:nvPr/>
        </p:nvSpPr>
        <p:spPr>
          <a:xfrm>
            <a:off x="636810" y="9245600"/>
            <a:ext cx="1952701"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Agile Software Engineering</a:t>
            </a:r>
          </a:p>
        </p:txBody>
      </p:sp>
      <p:sp>
        <p:nvSpPr>
          <p:cNvPr id="35" name="Slide Number"/>
          <p:cNvSpPr txBox="1">
            <a:spLocks noGrp="1"/>
          </p:cNvSpPr>
          <p:nvPr>
            <p:ph type="sldNum" sz="quarter" idx="2"/>
          </p:nvPr>
        </p:nvSpPr>
        <p:spPr>
          <a:xfrm>
            <a:off x="12308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Figure master ">
    <p:spTree>
      <p:nvGrpSpPr>
        <p:cNvPr id="1" name=""/>
        <p:cNvGrpSpPr/>
        <p:nvPr/>
      </p:nvGrpSpPr>
      <p:grpSpPr>
        <a:xfrm>
          <a:off x="0" y="0"/>
          <a:ext cx="0" cy="0"/>
          <a:chOff x="0" y="0"/>
          <a:chExt cx="0" cy="0"/>
        </a:xfrm>
      </p:grpSpPr>
      <p:sp>
        <p:nvSpPr>
          <p:cNvPr id="42" name="Body Level One…"/>
          <p:cNvSpPr txBox="1">
            <a:spLocks noGrp="1"/>
          </p:cNvSpPr>
          <p:nvPr>
            <p:ph type="body" idx="1"/>
          </p:nvPr>
        </p:nvSpPr>
        <p:spPr>
          <a:xfrm>
            <a:off x="952500" y="1270000"/>
            <a:ext cx="11099800" cy="7213600"/>
          </a:xfrm>
          <a:prstGeom prst="rect">
            <a:avLst/>
          </a:prstGeom>
        </p:spPr>
        <p:txBody>
          <a:bodyPr/>
          <a:lstStyle>
            <a:lvl1pPr marL="0" indent="0">
              <a:buSzTx/>
              <a:buNone/>
            </a:lvl1pPr>
            <a:lvl2pPr>
              <a:spcBef>
                <a:spcPts val="3000"/>
              </a:spcBef>
              <a:defRPr sz="2800"/>
            </a:lvl2pPr>
          </a:lstStyle>
          <a:p>
            <a:r>
              <a:t>Body Level One</a:t>
            </a:r>
          </a:p>
          <a:p>
            <a:pPr lvl="1"/>
            <a:r>
              <a:t>Body Level Two</a:t>
            </a:r>
          </a:p>
          <a:p>
            <a:pPr lvl="2"/>
            <a:r>
              <a:t>Body Level Three</a:t>
            </a:r>
          </a:p>
          <a:p>
            <a:pPr lvl="3"/>
            <a:r>
              <a:t>Body Level Four</a:t>
            </a:r>
          </a:p>
          <a:p>
            <a:pPr lvl="4"/>
            <a:r>
              <a:t>Body Level Five</a:t>
            </a:r>
          </a:p>
        </p:txBody>
      </p:sp>
      <p:sp>
        <p:nvSpPr>
          <p:cNvPr id="43" name="Title Text"/>
          <p:cNvSpPr txBox="1">
            <a:spLocks noGrp="1"/>
          </p:cNvSpPr>
          <p:nvPr>
            <p:ph type="title"/>
          </p:nvPr>
        </p:nvSpPr>
        <p:spPr>
          <a:xfrm>
            <a:off x="952500" y="342900"/>
            <a:ext cx="11099800" cy="678558"/>
          </a:xfrm>
          <a:prstGeom prst="rect">
            <a:avLst/>
          </a:prstGeom>
        </p:spPr>
        <p:txBody>
          <a:bodyPr anchor="ctr"/>
          <a:lstStyle>
            <a:lvl1pPr algn="l">
              <a:defRPr sz="2000">
                <a:solidFill>
                  <a:srgbClr val="000000"/>
                </a:solidFill>
              </a:defRPr>
            </a:lvl1pPr>
          </a:lstStyle>
          <a:p>
            <a:r>
              <a:t>Title Text</a:t>
            </a:r>
          </a:p>
        </p:txBody>
      </p:sp>
      <p:sp>
        <p:nvSpPr>
          <p:cNvPr id="44" name="© Ian Sommerville 2018:"/>
          <p:cNvSpPr txBox="1"/>
          <p:nvPr/>
        </p:nvSpPr>
        <p:spPr>
          <a:xfrm>
            <a:off x="5588632" y="9245600"/>
            <a:ext cx="182753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 Ian Sommerville 2018</a:t>
            </a:r>
            <a:r>
              <a:rPr>
                <a:solidFill>
                  <a:srgbClr val="0096FF"/>
                </a:solidFill>
              </a:rPr>
              <a:t>:</a:t>
            </a:r>
          </a:p>
        </p:txBody>
      </p:sp>
      <p:sp>
        <p:nvSpPr>
          <p:cNvPr id="45" name="Agile Software Engineering"/>
          <p:cNvSpPr txBox="1"/>
          <p:nvPr/>
        </p:nvSpPr>
        <p:spPr>
          <a:xfrm>
            <a:off x="609600" y="9245600"/>
            <a:ext cx="1952700" cy="279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stStyle>
          <a:p>
            <a:r>
              <a:t>Agile Software Engineering</a:t>
            </a:r>
          </a:p>
        </p:txBody>
      </p:sp>
      <p:sp>
        <p:nvSpPr>
          <p:cNvPr id="46" name="Slide Number"/>
          <p:cNvSpPr txBox="1">
            <a:spLocks noGrp="1"/>
          </p:cNvSpPr>
          <p:nvPr>
            <p:ph type="sldNum" sz="quarter" idx="2"/>
          </p:nvPr>
        </p:nvSpPr>
        <p:spPr>
          <a:xfrm>
            <a:off x="12308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53" name="Slide Number"/>
          <p:cNvSpPr txBox="1">
            <a:spLocks noGrp="1"/>
          </p:cNvSpPr>
          <p:nvPr>
            <p:ph type="sldNum" sz="quarter" idx="2"/>
          </p:nvPr>
        </p:nvSpPr>
        <p:spPr>
          <a:xfrm>
            <a:off x="11963794" y="9245600"/>
            <a:ext cx="365180" cy="279400"/>
          </a:xfrm>
          <a:prstGeom prst="rect">
            <a:avLst/>
          </a:prstGeom>
        </p:spPr>
        <p:txBody>
          <a:bodyPr wrap="square"/>
          <a:lstStyle/>
          <a:p>
            <a:fld id="{86CB4B4D-7CA3-9044-876B-883B54F8677D}" type="slidenum">
              <a:t>‹#›</a:t>
            </a:fld>
            <a:endParaRPr/>
          </a:p>
        </p:txBody>
      </p:sp>
      <p:sp>
        <p:nvSpPr>
          <p:cNvPr id="54" name="© Ian Sommerville 2018:"/>
          <p:cNvSpPr txBox="1"/>
          <p:nvPr/>
        </p:nvSpPr>
        <p:spPr>
          <a:xfrm>
            <a:off x="5588632" y="9245600"/>
            <a:ext cx="182753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a:t>
            </a:r>
            <a:r>
              <a:rPr>
                <a:solidFill>
                  <a:srgbClr val="0096FF"/>
                </a:solidFill>
              </a:rPr>
              <a:t>© Ian Sommerville 2018:</a:t>
            </a:r>
          </a:p>
        </p:txBody>
      </p:sp>
      <p:sp>
        <p:nvSpPr>
          <p:cNvPr id="55" name="Software products"/>
          <p:cNvSpPr txBox="1"/>
          <p:nvPr/>
        </p:nvSpPr>
        <p:spPr>
          <a:xfrm>
            <a:off x="179610" y="9245600"/>
            <a:ext cx="1342580"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96FF"/>
                </a:solidFill>
              </a:defRPr>
            </a:lvl1pPr>
          </a:lstStyle>
          <a:p>
            <a:r>
              <a:t>Software products</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423019" y="1658937"/>
            <a:ext cx="11857881" cy="7197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2pPr marL="914400" indent="-457200">
              <a:spcBef>
                <a:spcPts val="2000"/>
              </a:spcBef>
              <a:defRPr sz="2400"/>
            </a:lvl2pPr>
            <a:lvl3pPr marL="1447800" indent="-533400"/>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495300" y="406400"/>
            <a:ext cx="12014200" cy="1098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 Ian Sommerville 2018:"/>
          <p:cNvSpPr txBox="1"/>
          <p:nvPr/>
        </p:nvSpPr>
        <p:spPr>
          <a:xfrm>
            <a:off x="5588632" y="9245600"/>
            <a:ext cx="182753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 Ian Sommerville 2018:</a:t>
            </a:r>
          </a:p>
        </p:txBody>
      </p:sp>
      <p:sp>
        <p:nvSpPr>
          <p:cNvPr id="5" name="Agile Software Engineering"/>
          <p:cNvSpPr txBox="1"/>
          <p:nvPr/>
        </p:nvSpPr>
        <p:spPr>
          <a:xfrm>
            <a:off x="568821" y="9245600"/>
            <a:ext cx="1952700"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Agile Software Engineering</a:t>
            </a:r>
          </a:p>
        </p:txBody>
      </p:sp>
      <p:sp>
        <p:nvSpPr>
          <p:cNvPr id="6" name="Slide Number"/>
          <p:cNvSpPr txBox="1">
            <a:spLocks noGrp="1"/>
          </p:cNvSpPr>
          <p:nvPr>
            <p:ph type="sldNum" sz="quarter" idx="2"/>
          </p:nvPr>
        </p:nvSpPr>
        <p:spPr>
          <a:xfrm>
            <a:off x="12181234" y="9245600"/>
            <a:ext cx="283817" cy="279400"/>
          </a:xfrm>
          <a:prstGeom prst="rect">
            <a:avLst/>
          </a:prstGeom>
          <a:ln w="12700">
            <a:miter lim="400000"/>
          </a:ln>
        </p:spPr>
        <p:txBody>
          <a:bodyPr wrap="none" lIns="50800" tIns="50800" rIns="50800" bIns="50800">
            <a:spAutoFit/>
          </a:bodyPr>
          <a:lstStyle>
            <a:lvl1pPr algn="r">
              <a:defRPr b="1"/>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1pPr>
      <a:lvl2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2pPr>
      <a:lvl3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3pPr>
      <a:lvl4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4pPr>
      <a:lvl5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5pPr>
      <a:lvl6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6pPr>
      <a:lvl7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7pPr>
      <a:lvl8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8pPr>
      <a:lvl9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9pPr>
    </p:titleStyle>
    <p:bodyStyle>
      <a:lvl1pPr marL="245644" marR="0" indent="-24564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1pPr>
      <a:lvl2pPr marL="7940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2pPr>
      <a:lvl3pPr marL="12512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3pPr>
      <a:lvl4pPr marL="17084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4pPr>
      <a:lvl5pPr marL="21656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5pPr>
      <a:lvl6pPr marL="26228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6pPr>
      <a:lvl7pPr marL="30800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7pPr>
      <a:lvl8pPr marL="35372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8pPr>
      <a:lvl9pPr marL="39944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9pPr>
    </p:bodyStyle>
    <p:otherStyle>
      <a:lvl1pPr marL="0" marR="0" indent="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1pPr>
      <a:lvl2pPr marL="0" marR="0" indent="2286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2pPr>
      <a:lvl3pPr marL="0" marR="0" indent="4572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3pPr>
      <a:lvl4pPr marL="0" marR="0" indent="6858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4pPr>
      <a:lvl5pPr marL="0" marR="0" indent="9144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5pPr>
      <a:lvl6pPr marL="0" marR="0" indent="11430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6pPr>
      <a:lvl7pPr marL="0" marR="0" indent="13716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7pPr>
      <a:lvl8pPr marL="0" marR="0" indent="16002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8pPr>
      <a:lvl9pPr marL="0" marR="0" indent="18288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Agile Software Engineering"/>
          <p:cNvSpPr txBox="1">
            <a:spLocks noGrp="1"/>
          </p:cNvSpPr>
          <p:nvPr>
            <p:ph type="ctrTitle"/>
          </p:nvPr>
        </p:nvSpPr>
        <p:spPr>
          <a:prstGeom prst="rect">
            <a:avLst/>
          </a:prstGeom>
        </p:spPr>
        <p:txBody>
          <a:bodyPr/>
          <a:lstStyle/>
          <a:p>
            <a:r>
              <a:rPr dirty="0"/>
              <a:t>Agile Software Engineering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Maintain simplicity Focus on simplicity in both the software being developed and in the development process. Wherever possible, do what you can to eliminate complexity from the system.…"/>
          <p:cNvSpPr txBox="1">
            <a:spLocks noGrp="1"/>
          </p:cNvSpPr>
          <p:nvPr>
            <p:ph type="body" idx="1"/>
          </p:nvPr>
        </p:nvSpPr>
        <p:spPr>
          <a:prstGeom prst="rect">
            <a:avLst/>
          </a:prstGeom>
        </p:spPr>
        <p:txBody>
          <a:bodyPr/>
          <a:lstStyle/>
          <a:p>
            <a:endParaRPr lang="en-US" b="1" i="1" dirty="0"/>
          </a:p>
          <a:p>
            <a:r>
              <a:rPr b="1" i="1" dirty="0"/>
              <a:t>Maintain simplicity</a:t>
            </a:r>
            <a:r>
              <a:rPr lang="en-US" b="1" i="1" dirty="0"/>
              <a:t> in software development</a:t>
            </a:r>
            <a:endParaRPr lang="en-US" dirty="0"/>
          </a:p>
          <a:p>
            <a:pPr marL="457200" indent="-457200">
              <a:spcBef>
                <a:spcPts val="600"/>
              </a:spcBef>
              <a:buFont typeface="Arial" panose="020B0604020202020204" pitchFamily="34" charset="0"/>
              <a:buChar char="•"/>
            </a:pPr>
            <a:r>
              <a:rPr lang="en-US" dirty="0"/>
              <a:t>Do </a:t>
            </a:r>
            <a:r>
              <a:rPr dirty="0"/>
              <a:t>what you can to eliminate complexity from the system</a:t>
            </a:r>
          </a:p>
          <a:p>
            <a:endParaRPr lang="en-US" b="1" i="1" dirty="0"/>
          </a:p>
          <a:p>
            <a:r>
              <a:rPr b="1" i="1" dirty="0"/>
              <a:t>Focus on people, not things</a:t>
            </a:r>
            <a:r>
              <a:rPr dirty="0"/>
              <a:t>	</a:t>
            </a:r>
            <a:endParaRPr lang="en-US" dirty="0"/>
          </a:p>
          <a:p>
            <a:pPr marL="457200" indent="-457200">
              <a:spcBef>
                <a:spcPts val="600"/>
              </a:spcBef>
              <a:buFont typeface="Arial" panose="020B0604020202020204" pitchFamily="34" charset="0"/>
              <a:buChar char="•"/>
            </a:pPr>
            <a:r>
              <a:rPr dirty="0"/>
              <a:t>Trust the development team </a:t>
            </a:r>
            <a:endParaRPr lang="en-US" dirty="0"/>
          </a:p>
          <a:p>
            <a:pPr marL="457200" indent="-457200">
              <a:spcBef>
                <a:spcPts val="600"/>
              </a:spcBef>
              <a:buFont typeface="Arial" panose="020B0604020202020204" pitchFamily="34" charset="0"/>
              <a:buChar char="•"/>
            </a:pPr>
            <a:r>
              <a:rPr lang="en-US" dirty="0"/>
              <a:t>D</a:t>
            </a:r>
            <a:r>
              <a:rPr dirty="0"/>
              <a:t>o not expect everyone to do the development</a:t>
            </a:r>
            <a:r>
              <a:rPr lang="en-US" dirty="0"/>
              <a:t> in</a:t>
            </a:r>
            <a:r>
              <a:rPr dirty="0"/>
              <a:t> the same way</a:t>
            </a:r>
            <a:endParaRPr lang="en-US" dirty="0"/>
          </a:p>
          <a:p>
            <a:pPr marL="457200" indent="-457200">
              <a:spcBef>
                <a:spcPts val="600"/>
              </a:spcBef>
              <a:buFont typeface="Arial" panose="020B0604020202020204" pitchFamily="34" charset="0"/>
              <a:buChar char="•"/>
            </a:pPr>
            <a:r>
              <a:rPr dirty="0"/>
              <a:t>Team members should be left to develop their own ways of working without being limited by prescriptive software processes.</a:t>
            </a:r>
          </a:p>
        </p:txBody>
      </p:sp>
      <p:sp>
        <p:nvSpPr>
          <p:cNvPr id="95" name="Table 2.3 Agile development principles"/>
          <p:cNvSpPr txBox="1">
            <a:spLocks noGrp="1"/>
          </p:cNvSpPr>
          <p:nvPr>
            <p:ph type="title"/>
          </p:nvPr>
        </p:nvSpPr>
        <p:spPr>
          <a:prstGeom prst="rect">
            <a:avLst/>
          </a:prstGeom>
        </p:spPr>
        <p:txBody>
          <a:bodyPr>
            <a:noAutofit/>
          </a:bodyPr>
          <a:lstStyle/>
          <a:p>
            <a:pPr algn="ctr"/>
            <a:r>
              <a:rPr sz="4000" dirty="0">
                <a:solidFill>
                  <a:schemeClr val="accent1">
                    <a:lumMod val="75000"/>
                  </a:schemeClr>
                </a:solidFill>
              </a:rPr>
              <a:t>Agile development principles</a:t>
            </a:r>
            <a:r>
              <a:rPr lang="en-US" sz="4000" dirty="0">
                <a:solidFill>
                  <a:schemeClr val="accent1">
                    <a:lumMod val="75000"/>
                  </a:schemeClr>
                </a:solidFill>
              </a:rPr>
              <a:t> (2)</a:t>
            </a:r>
            <a:endParaRPr sz="4000" dirty="0">
              <a:solidFill>
                <a:schemeClr val="accent1">
                  <a:lumMod val="75000"/>
                </a:schemeClr>
              </a:solidFill>
            </a:endParaRPr>
          </a:p>
        </p:txBody>
      </p:sp>
      <p:sp>
        <p:nvSpPr>
          <p:cNvPr id="96"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94">
                                            <p:txEl>
                                              <p:pRg st="6" end="6"/>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9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he most influential work that has changed software development culture was the development of Extreme Programming (XP).…"/>
          <p:cNvSpPr txBox="1">
            <a:spLocks noGrp="1"/>
          </p:cNvSpPr>
          <p:nvPr>
            <p:ph type="body" idx="1"/>
          </p:nvPr>
        </p:nvSpPr>
        <p:spPr>
          <a:prstGeom prst="rect">
            <a:avLst/>
          </a:prstGeom>
        </p:spPr>
        <p:txBody>
          <a:bodyPr/>
          <a:lstStyle/>
          <a:p>
            <a:r>
              <a:rPr dirty="0"/>
              <a:t>The most influential work that has changed software development culture was the development of XP </a:t>
            </a:r>
          </a:p>
          <a:p>
            <a:endParaRPr lang="en-US" dirty="0"/>
          </a:p>
          <a:p>
            <a:r>
              <a:rPr dirty="0"/>
              <a:t>The name was coined by Kent Beck in 1998 </a:t>
            </a:r>
            <a:endParaRPr lang="en-US" dirty="0"/>
          </a:p>
          <a:p>
            <a:endParaRPr lang="en-US" dirty="0"/>
          </a:p>
          <a:p>
            <a:r>
              <a:rPr lang="en-US" dirty="0"/>
              <a:t>Nomenclature: practice </a:t>
            </a:r>
            <a:r>
              <a:rPr dirty="0"/>
              <a:t>iterative development to ‘extreme’ levels</a:t>
            </a:r>
          </a:p>
          <a:p>
            <a:endParaRPr lang="en-US" dirty="0"/>
          </a:p>
          <a:p>
            <a:r>
              <a:rPr lang="en-US" dirty="0"/>
              <a:t>XP </a:t>
            </a:r>
            <a:r>
              <a:rPr dirty="0"/>
              <a:t>focused on 12 new development techniques </a:t>
            </a:r>
            <a:r>
              <a:rPr lang="en-US" dirty="0"/>
              <a:t>for </a:t>
            </a:r>
            <a:r>
              <a:rPr dirty="0"/>
              <a:t>rapid, incremental software development, change</a:t>
            </a:r>
            <a:r>
              <a:rPr lang="en-US" dirty="0"/>
              <a:t>,</a:t>
            </a:r>
            <a:r>
              <a:rPr dirty="0"/>
              <a:t> and delivery</a:t>
            </a:r>
          </a:p>
          <a:p>
            <a:pPr lvl="1"/>
            <a:r>
              <a:rPr dirty="0"/>
              <a:t>Some of these techniques are now widely used; others have been less popular</a:t>
            </a:r>
          </a:p>
        </p:txBody>
      </p:sp>
      <p:sp>
        <p:nvSpPr>
          <p:cNvPr id="99" name="Extreme programming"/>
          <p:cNvSpPr txBox="1">
            <a:spLocks noGrp="1"/>
          </p:cNvSpPr>
          <p:nvPr>
            <p:ph type="title"/>
          </p:nvPr>
        </p:nvSpPr>
        <p:spPr>
          <a:prstGeom prst="rect">
            <a:avLst/>
          </a:prstGeom>
        </p:spPr>
        <p:txBody>
          <a:bodyPr/>
          <a:lstStyle/>
          <a:p>
            <a:r>
              <a:rPr dirty="0"/>
              <a:t>Extreme programming</a:t>
            </a:r>
            <a:r>
              <a:rPr lang="en-US" dirty="0"/>
              <a:t> (XP)</a:t>
            </a:r>
            <a:endParaRPr dirty="0"/>
          </a:p>
        </p:txBody>
      </p:sp>
      <p:sp>
        <p:nvSpPr>
          <p:cNvPr id="10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Figure 2.2 Extreme programming practices"/>
          <p:cNvSpPr txBox="1">
            <a:spLocks noGrp="1"/>
          </p:cNvSpPr>
          <p:nvPr>
            <p:ph type="title"/>
          </p:nvPr>
        </p:nvSpPr>
        <p:spPr>
          <a:prstGeom prst="rect">
            <a:avLst/>
          </a:prstGeom>
        </p:spPr>
        <p:txBody>
          <a:bodyPr>
            <a:noAutofit/>
          </a:bodyPr>
          <a:lstStyle/>
          <a:p>
            <a:r>
              <a:rPr sz="4000" dirty="0">
                <a:solidFill>
                  <a:schemeClr val="accent1">
                    <a:lumMod val="75000"/>
                  </a:schemeClr>
                </a:solidFill>
              </a:rPr>
              <a:t>Extreme programming </a:t>
            </a:r>
            <a:r>
              <a:rPr lang="en-US" sz="4000" dirty="0">
                <a:solidFill>
                  <a:schemeClr val="accent1">
                    <a:lumMod val="75000"/>
                  </a:schemeClr>
                </a:solidFill>
              </a:rPr>
              <a:t>(XP) </a:t>
            </a:r>
            <a:r>
              <a:rPr sz="4000" dirty="0">
                <a:solidFill>
                  <a:schemeClr val="accent1">
                    <a:lumMod val="75000"/>
                  </a:schemeClr>
                </a:solidFill>
              </a:rPr>
              <a:t>practices</a:t>
            </a:r>
          </a:p>
        </p:txBody>
      </p:sp>
      <p:sp>
        <p:nvSpPr>
          <p:cNvPr id="103" name="Slide Number"/>
          <p:cNvSpPr txBox="1">
            <a:spLocks noGrp="1"/>
          </p:cNvSpPr>
          <p:nvPr>
            <p:ph type="sldNum" sz="quarter" idx="2"/>
          </p:nvPr>
        </p:nvSpPr>
        <p:spPr>
          <a:xfrm>
            <a:off x="12316569" y="9245600"/>
            <a:ext cx="275482"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pic>
        <p:nvPicPr>
          <p:cNvPr id="3" name="Picture 2">
            <a:extLst>
              <a:ext uri="{FF2B5EF4-FFF2-40B4-BE49-F238E27FC236}">
                <a16:creationId xmlns:a16="http://schemas.microsoft.com/office/drawing/2014/main" id="{7905573A-4A75-B249-A7F1-C894F04D7988}"/>
              </a:ext>
            </a:extLst>
          </p:cNvPr>
          <p:cNvPicPr>
            <a:picLocks noChangeAspect="1"/>
          </p:cNvPicPr>
          <p:nvPr/>
        </p:nvPicPr>
        <p:blipFill rotWithShape="1">
          <a:blip r:embed="rId2">
            <a:extLst>
              <a:ext uri="{28A0092B-C50C-407E-A947-70E740481C1C}">
                <a14:useLocalDpi xmlns:a14="http://schemas.microsoft.com/office/drawing/2010/main" val="0"/>
              </a:ext>
            </a:extLst>
          </a:blip>
          <a:srcRect t="8320" b="43284"/>
          <a:stretch/>
        </p:blipFill>
        <p:spPr>
          <a:xfrm>
            <a:off x="413791" y="1021458"/>
            <a:ext cx="12178260" cy="8001836"/>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Incremental planning/user stories  There is no ‘grand plan’ for the system. Instead, what needs to be implemented (the requirements) in each increment are established in discussions with a customer representative. The requirements are written as user stories. The stories to be included in a release are determined by the time available and their relative priority.…"/>
          <p:cNvSpPr txBox="1">
            <a:spLocks noGrp="1"/>
          </p:cNvSpPr>
          <p:nvPr>
            <p:ph type="body" idx="1"/>
          </p:nvPr>
        </p:nvSpPr>
        <p:spPr>
          <a:prstGeom prst="rect">
            <a:avLst/>
          </a:prstGeom>
        </p:spPr>
        <p:txBody>
          <a:bodyPr>
            <a:normAutofit fontScale="92500" lnSpcReduction="10000"/>
          </a:bodyPr>
          <a:lstStyle/>
          <a:p>
            <a:pPr defTabSz="554990">
              <a:spcBef>
                <a:spcPts val="2800"/>
              </a:spcBef>
              <a:defRPr sz="2660"/>
            </a:pPr>
            <a:r>
              <a:rPr b="1" i="1" dirty="0"/>
              <a:t>Incremental planning/user stories</a:t>
            </a:r>
            <a:endParaRPr lang="en-US" b="1" i="1" dirty="0"/>
          </a:p>
          <a:p>
            <a:pPr marL="457200" indent="-457200" defTabSz="554990">
              <a:spcBef>
                <a:spcPts val="0"/>
              </a:spcBef>
              <a:buFont typeface="Arial" panose="020B0604020202020204" pitchFamily="34" charset="0"/>
              <a:buChar char="•"/>
              <a:defRPr sz="2660"/>
            </a:pPr>
            <a:r>
              <a:rPr dirty="0"/>
              <a:t>There is no ‘grand plan’ for the system. Instead, what needs to be implemented (the requirements) in each increment are established in discussions with a customer representative. The requirements are written as </a:t>
            </a:r>
            <a:r>
              <a:rPr u="sng" dirty="0"/>
              <a:t>user stories</a:t>
            </a:r>
            <a:r>
              <a:rPr dirty="0"/>
              <a:t>. The stories to be included in a release are determined by the time available and their relative priority. 			</a:t>
            </a:r>
          </a:p>
          <a:p>
            <a:pPr defTabSz="554990">
              <a:spcBef>
                <a:spcPts val="2800"/>
              </a:spcBef>
              <a:defRPr sz="2660"/>
            </a:pPr>
            <a:r>
              <a:rPr b="1" i="1" dirty="0"/>
              <a:t>Small releases</a:t>
            </a:r>
            <a:endParaRPr lang="en-US" b="1" i="1" dirty="0"/>
          </a:p>
          <a:p>
            <a:pPr marL="457200" indent="-457200" defTabSz="554990">
              <a:spcBef>
                <a:spcPts val="0"/>
              </a:spcBef>
              <a:buFont typeface="Arial" panose="020B0604020202020204" pitchFamily="34" charset="0"/>
              <a:buChar char="•"/>
              <a:defRPr sz="2660"/>
            </a:pPr>
            <a:r>
              <a:rPr dirty="0"/>
              <a:t>The minimal useful set of functionality that provides business value is developed first. Releases of the system are frequent and incrementally add functionality to the previous release.</a:t>
            </a:r>
          </a:p>
          <a:p>
            <a:pPr defTabSz="554990">
              <a:spcBef>
                <a:spcPts val="2800"/>
              </a:spcBef>
              <a:defRPr sz="2660"/>
            </a:pPr>
            <a:r>
              <a:rPr b="1" i="1" dirty="0"/>
              <a:t>Test-driven development</a:t>
            </a:r>
            <a:endParaRPr lang="en-US" b="1" i="1" dirty="0"/>
          </a:p>
          <a:p>
            <a:pPr marL="457200" indent="-457200" defTabSz="554990">
              <a:lnSpc>
                <a:spcPct val="120000"/>
              </a:lnSpc>
              <a:spcBef>
                <a:spcPts val="0"/>
              </a:spcBef>
              <a:buFont typeface="Arial" panose="020B0604020202020204" pitchFamily="34" charset="0"/>
              <a:buChar char="•"/>
              <a:defRPr sz="2660"/>
            </a:pPr>
            <a:r>
              <a:rPr dirty="0"/>
              <a:t>Instead of writing code then </a:t>
            </a:r>
            <a:r>
              <a:rPr lang="en-US" dirty="0"/>
              <a:t>test it</a:t>
            </a:r>
            <a:r>
              <a:rPr dirty="0"/>
              <a:t>, </a:t>
            </a:r>
            <a:r>
              <a:rPr u="sng" dirty="0"/>
              <a:t>developers write the tests first</a:t>
            </a:r>
            <a:r>
              <a:rPr lang="en-US" dirty="0"/>
              <a:t>!</a:t>
            </a:r>
            <a:r>
              <a:rPr dirty="0"/>
              <a:t> </a:t>
            </a:r>
            <a:endParaRPr lang="en-US" dirty="0"/>
          </a:p>
          <a:p>
            <a:pPr marL="457200" indent="-457200" defTabSz="554990">
              <a:lnSpc>
                <a:spcPct val="120000"/>
              </a:lnSpc>
              <a:spcBef>
                <a:spcPts val="0"/>
              </a:spcBef>
              <a:buFont typeface="Arial" panose="020B0604020202020204" pitchFamily="34" charset="0"/>
              <a:buChar char="•"/>
              <a:defRPr sz="2660"/>
            </a:pPr>
            <a:r>
              <a:rPr dirty="0"/>
              <a:t>This helps clarify what the code should actually do and there is always a ‘tested’ version of the code available. </a:t>
            </a:r>
            <a:endParaRPr lang="en-US" dirty="0"/>
          </a:p>
          <a:p>
            <a:pPr marL="457200" indent="-457200" defTabSz="554990">
              <a:lnSpc>
                <a:spcPct val="120000"/>
              </a:lnSpc>
              <a:spcBef>
                <a:spcPts val="0"/>
              </a:spcBef>
              <a:buFont typeface="Arial" panose="020B0604020202020204" pitchFamily="34" charset="0"/>
              <a:buChar char="•"/>
              <a:defRPr sz="2660"/>
            </a:pPr>
            <a:r>
              <a:rPr dirty="0"/>
              <a:t>An automated unit test framework is used to run the tests after every change. New code should not ‘break’ </a:t>
            </a:r>
            <a:r>
              <a:rPr lang="en-US" dirty="0"/>
              <a:t>the existing code</a:t>
            </a:r>
            <a:r>
              <a:rPr dirty="0"/>
              <a:t> implemented.</a:t>
            </a:r>
          </a:p>
        </p:txBody>
      </p:sp>
      <p:sp>
        <p:nvSpPr>
          <p:cNvPr id="107" name="Table 2.4 Widely adopted XP practices"/>
          <p:cNvSpPr txBox="1">
            <a:spLocks noGrp="1"/>
          </p:cNvSpPr>
          <p:nvPr>
            <p:ph type="title"/>
          </p:nvPr>
        </p:nvSpPr>
        <p:spPr>
          <a:prstGeom prst="rect">
            <a:avLst/>
          </a:prstGeom>
        </p:spPr>
        <p:txBody>
          <a:bodyPr>
            <a:noAutofit/>
          </a:bodyPr>
          <a:lstStyle/>
          <a:p>
            <a:r>
              <a:rPr sz="4000" dirty="0">
                <a:solidFill>
                  <a:schemeClr val="accent1">
                    <a:lumMod val="75000"/>
                  </a:schemeClr>
                </a:solidFill>
              </a:rPr>
              <a:t>Widely adopted XP practices</a:t>
            </a:r>
          </a:p>
        </p:txBody>
      </p:sp>
      <p:sp>
        <p:nvSpPr>
          <p:cNvPr id="10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Continuous integration  As soon as the work on a task is complete, it is integrated into the whole system and a new version of the system is created. All unit tests from all developers are run automatically and must be successful before the new version of the system is accepted.…"/>
          <p:cNvSpPr txBox="1">
            <a:spLocks noGrp="1"/>
          </p:cNvSpPr>
          <p:nvPr>
            <p:ph type="body" idx="1"/>
          </p:nvPr>
        </p:nvSpPr>
        <p:spPr>
          <a:prstGeom prst="rect">
            <a:avLst/>
          </a:prstGeom>
        </p:spPr>
        <p:txBody>
          <a:bodyPr/>
          <a:lstStyle/>
          <a:p>
            <a:r>
              <a:rPr b="1" i="1" dirty="0"/>
              <a:t>Continuous integration</a:t>
            </a:r>
            <a:r>
              <a:rPr dirty="0"/>
              <a:t>	</a:t>
            </a:r>
            <a:endParaRPr lang="en-US" dirty="0"/>
          </a:p>
          <a:p>
            <a:pPr marL="457200" indent="-457200">
              <a:spcBef>
                <a:spcPts val="0"/>
              </a:spcBef>
              <a:buFont typeface="Arial" panose="020B0604020202020204" pitchFamily="34" charset="0"/>
              <a:buChar char="•"/>
            </a:pPr>
            <a:r>
              <a:rPr dirty="0"/>
              <a:t>As soon as the work on a task is complete, it is integrated into the whole system and a new version of the system is created. </a:t>
            </a:r>
            <a:endParaRPr lang="en-US" dirty="0"/>
          </a:p>
          <a:p>
            <a:pPr marL="457200" indent="-457200">
              <a:spcBef>
                <a:spcPts val="0"/>
              </a:spcBef>
              <a:buFont typeface="Arial" panose="020B0604020202020204" pitchFamily="34" charset="0"/>
              <a:buChar char="•"/>
            </a:pPr>
            <a:r>
              <a:rPr dirty="0"/>
              <a:t>All unit tests from all developers are run automatically and must be successful before the new version of the system is accepted.</a:t>
            </a:r>
          </a:p>
          <a:p>
            <a:r>
              <a:rPr b="1" i="1" dirty="0"/>
              <a:t>Refactoring</a:t>
            </a:r>
            <a:endParaRPr lang="en-US" b="1" i="1" dirty="0"/>
          </a:p>
          <a:p>
            <a:pPr marL="457200" indent="-457200">
              <a:spcBef>
                <a:spcPts val="0"/>
              </a:spcBef>
              <a:buFont typeface="Arial" panose="020B0604020202020204" pitchFamily="34" charset="0"/>
              <a:buChar char="•"/>
            </a:pPr>
            <a:r>
              <a:rPr dirty="0"/>
              <a:t>Refactoring means improving the structure, readability, efficiency and security of a program. </a:t>
            </a:r>
            <a:endParaRPr lang="en-US" dirty="0"/>
          </a:p>
          <a:p>
            <a:pPr marL="457200" indent="-457200">
              <a:spcBef>
                <a:spcPts val="0"/>
              </a:spcBef>
              <a:buFont typeface="Arial" panose="020B0604020202020204" pitchFamily="34" charset="0"/>
              <a:buChar char="•"/>
            </a:pPr>
            <a:r>
              <a:rPr dirty="0"/>
              <a:t>All developers are expected to refactor the code as soon as potential code improvements are found. </a:t>
            </a:r>
            <a:endParaRPr lang="en-US" dirty="0"/>
          </a:p>
          <a:p>
            <a:pPr marL="457200" indent="-457200">
              <a:spcBef>
                <a:spcPts val="0"/>
              </a:spcBef>
              <a:buFont typeface="Arial" panose="020B0604020202020204" pitchFamily="34" charset="0"/>
              <a:buChar char="•"/>
            </a:pPr>
            <a:r>
              <a:rPr dirty="0"/>
              <a:t>This keeps the code simple and maintainable.</a:t>
            </a:r>
          </a:p>
        </p:txBody>
      </p:sp>
      <p:sp>
        <p:nvSpPr>
          <p:cNvPr id="111" name="Table 2.4 Widely adopted XP practices"/>
          <p:cNvSpPr txBox="1">
            <a:spLocks noGrp="1"/>
          </p:cNvSpPr>
          <p:nvPr>
            <p:ph type="title"/>
          </p:nvPr>
        </p:nvSpPr>
        <p:spPr>
          <a:prstGeom prst="rect">
            <a:avLst/>
          </a:prstGeom>
        </p:spPr>
        <p:txBody>
          <a:bodyPr>
            <a:noAutofit/>
          </a:bodyPr>
          <a:lstStyle/>
          <a:p>
            <a:r>
              <a:rPr sz="4000" dirty="0">
                <a:solidFill>
                  <a:schemeClr val="accent1">
                    <a:lumMod val="75000"/>
                  </a:schemeClr>
                </a:solidFill>
              </a:rPr>
              <a:t>Widely adopted XP practices</a:t>
            </a:r>
          </a:p>
        </p:txBody>
      </p:sp>
      <p:sp>
        <p:nvSpPr>
          <p:cNvPr id="11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051B22-1308-5F40-A49D-9D399BB7A796}"/>
              </a:ext>
            </a:extLst>
          </p:cNvPr>
          <p:cNvSpPr>
            <a:spLocks noGrp="1"/>
          </p:cNvSpPr>
          <p:nvPr>
            <p:ph type="title"/>
          </p:nvPr>
        </p:nvSpPr>
        <p:spPr/>
        <p:txBody>
          <a:bodyPr>
            <a:normAutofit fontScale="90000"/>
          </a:bodyPr>
          <a:lstStyle/>
          <a:p>
            <a:r>
              <a:rPr kumimoji="0" lang="en-US" sz="4000" b="1" i="0" u="none" strike="noStrike" kern="0" cap="none" spc="0" normalizeH="0" baseline="0" noProof="0" dirty="0">
                <a:ln>
                  <a:noFill/>
                </a:ln>
                <a:solidFill>
                  <a:srgbClr val="0065C1">
                    <a:lumMod val="75000"/>
                  </a:srgbClr>
                </a:solidFill>
                <a:effectLst/>
                <a:uLnTx/>
                <a:uFillTx/>
                <a:latin typeface="Helvetica"/>
                <a:cs typeface="Helvetica"/>
                <a:sym typeface="Helvetica"/>
              </a:rPr>
              <a:t>XP release cycle</a:t>
            </a:r>
            <a:endParaRPr lang="en-US" dirty="0"/>
          </a:p>
        </p:txBody>
      </p:sp>
      <p:pic>
        <p:nvPicPr>
          <p:cNvPr id="3074" name="Picture 2" descr="3.3-XP-ReleaseCycle.eps">
            <a:extLst>
              <a:ext uri="{FF2B5EF4-FFF2-40B4-BE49-F238E27FC236}">
                <a16:creationId xmlns:a16="http://schemas.microsoft.com/office/drawing/2014/main" id="{EC27E0D5-0584-50DF-83D2-693BA4652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128" y="2814880"/>
            <a:ext cx="10496269" cy="4577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3192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oftware company managers need information that will help them understand how much it costs to develop a software product, how long it will take and when the product can be brought to market.…"/>
          <p:cNvSpPr txBox="1">
            <a:spLocks noGrp="1"/>
          </p:cNvSpPr>
          <p:nvPr>
            <p:ph type="body" idx="1"/>
          </p:nvPr>
        </p:nvSpPr>
        <p:spPr>
          <a:xfrm>
            <a:off x="465261" y="1627830"/>
            <a:ext cx="11857881" cy="7197230"/>
          </a:xfrm>
          <a:prstGeom prst="rect">
            <a:avLst/>
          </a:prstGeom>
        </p:spPr>
        <p:txBody>
          <a:bodyPr>
            <a:normAutofit/>
          </a:bodyPr>
          <a:lstStyle/>
          <a:p>
            <a:r>
              <a:rPr dirty="0"/>
              <a:t>Software company managers need </a:t>
            </a:r>
            <a:r>
              <a:rPr lang="en-US" dirty="0"/>
              <a:t>to know </a:t>
            </a:r>
            <a:br>
              <a:rPr lang="en-US" dirty="0"/>
            </a:br>
            <a:r>
              <a:rPr lang="en-US" dirty="0"/>
              <a:t>the </a:t>
            </a:r>
            <a:r>
              <a:rPr dirty="0"/>
              <a:t>cost </a:t>
            </a:r>
            <a:r>
              <a:rPr lang="en-US" dirty="0"/>
              <a:t>and development time to </a:t>
            </a:r>
            <a:r>
              <a:rPr dirty="0"/>
              <a:t>be brought to market.</a:t>
            </a:r>
          </a:p>
          <a:p>
            <a:pPr lvl="1"/>
            <a:r>
              <a:rPr dirty="0"/>
              <a:t>Plan-driven development </a:t>
            </a:r>
            <a:r>
              <a:rPr lang="en-US" dirty="0"/>
              <a:t>(waterfall) </a:t>
            </a:r>
            <a:r>
              <a:rPr dirty="0"/>
              <a:t>provides </a:t>
            </a:r>
            <a:r>
              <a:rPr lang="en-US" dirty="0"/>
              <a:t>time and cost of s/w development </a:t>
            </a:r>
            <a:r>
              <a:rPr dirty="0"/>
              <a:t>through </a:t>
            </a:r>
            <a:r>
              <a:rPr u="sng" dirty="0"/>
              <a:t>long-term development plans</a:t>
            </a:r>
            <a:r>
              <a:rPr dirty="0"/>
              <a:t>.</a:t>
            </a:r>
          </a:p>
          <a:p>
            <a:pPr lvl="1"/>
            <a:r>
              <a:rPr dirty="0"/>
              <a:t>Plans always change so </a:t>
            </a:r>
            <a:r>
              <a:rPr b="1" u="sng" dirty="0"/>
              <a:t>anything apart from short-term plans are unreliable.</a:t>
            </a:r>
          </a:p>
          <a:p>
            <a:r>
              <a:rPr dirty="0"/>
              <a:t>Scrum is an agile method that provides a framework for agile project organization and planning. </a:t>
            </a:r>
            <a:endParaRPr lang="en-US" dirty="0"/>
          </a:p>
          <a:p>
            <a:pPr lvl="1"/>
            <a:r>
              <a:rPr lang="en-US" u="sng" dirty="0"/>
              <a:t>Scrum DOES NOT focus/</a:t>
            </a:r>
            <a:r>
              <a:rPr u="sng" dirty="0"/>
              <a:t>mandate any specific technical practices</a:t>
            </a:r>
            <a:r>
              <a:rPr dirty="0"/>
              <a:t>. </a:t>
            </a:r>
            <a:endParaRPr lang="en-US" dirty="0"/>
          </a:p>
          <a:p>
            <a:r>
              <a:rPr lang="en-US" b="1" dirty="0"/>
              <a:t>Scrum vs XP</a:t>
            </a:r>
            <a:r>
              <a:rPr lang="en-US" dirty="0"/>
              <a:t>:</a:t>
            </a:r>
            <a:br>
              <a:rPr lang="en-US" dirty="0"/>
            </a:br>
            <a:r>
              <a:rPr lang="en-US" dirty="0"/>
              <a:t>Scrum focuses on project management and teamwork, whereas, XP focuses on code quality and individual programmers' work.</a:t>
            </a:r>
          </a:p>
        </p:txBody>
      </p:sp>
      <p:sp>
        <p:nvSpPr>
          <p:cNvPr id="119" name="Scrum"/>
          <p:cNvSpPr txBox="1">
            <a:spLocks noGrp="1"/>
          </p:cNvSpPr>
          <p:nvPr>
            <p:ph type="title"/>
          </p:nvPr>
        </p:nvSpPr>
        <p:spPr>
          <a:xfrm>
            <a:off x="444871" y="406400"/>
            <a:ext cx="12014200" cy="1098600"/>
          </a:xfrm>
          <a:prstGeom prst="rect">
            <a:avLst/>
          </a:prstGeom>
        </p:spPr>
        <p:txBody>
          <a:bodyPr>
            <a:normAutofit/>
          </a:bodyPr>
          <a:lstStyle/>
          <a:p>
            <a:r>
              <a:rPr dirty="0"/>
              <a:t>Scrum</a:t>
            </a:r>
            <a:r>
              <a:rPr lang="en-US" dirty="0"/>
              <a:t> Agile Software Engineering Methodology</a:t>
            </a:r>
            <a:endParaRPr dirty="0"/>
          </a:p>
        </p:txBody>
      </p:sp>
      <p:sp>
        <p:nvSpPr>
          <p:cNvPr id="1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pic>
        <p:nvPicPr>
          <p:cNvPr id="1026" name="Picture 2">
            <a:extLst>
              <a:ext uri="{FF2B5EF4-FFF2-40B4-BE49-F238E27FC236}">
                <a16:creationId xmlns:a16="http://schemas.microsoft.com/office/drawing/2014/main" id="{A879F89A-78F4-F855-1B62-F4E31C328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2490" y="1072418"/>
            <a:ext cx="3492310" cy="17062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Product The software product that is being developed by the Scrum team.…"/>
          <p:cNvSpPr txBox="1">
            <a:spLocks noGrp="1"/>
          </p:cNvSpPr>
          <p:nvPr>
            <p:ph type="body" idx="1"/>
          </p:nvPr>
        </p:nvSpPr>
        <p:spPr>
          <a:xfrm>
            <a:off x="1257300" y="1181100"/>
            <a:ext cx="11099800" cy="7213600"/>
          </a:xfrm>
          <a:prstGeom prst="rect">
            <a:avLst/>
          </a:prstGeom>
        </p:spPr>
        <p:txBody>
          <a:bodyPr/>
          <a:lstStyle/>
          <a:p>
            <a:pPr defTabSz="554990">
              <a:spcBef>
                <a:spcPts val="2800"/>
              </a:spcBef>
              <a:defRPr sz="2660"/>
            </a:pPr>
            <a:r>
              <a:rPr b="1" i="1" dirty="0"/>
              <a:t>Product</a:t>
            </a:r>
            <a:br>
              <a:rPr dirty="0"/>
            </a:br>
            <a:r>
              <a:rPr dirty="0"/>
              <a:t>The software product that is being developed by the Scrum team.</a:t>
            </a:r>
          </a:p>
          <a:p>
            <a:pPr defTabSz="554990">
              <a:spcBef>
                <a:spcPts val="2800"/>
              </a:spcBef>
              <a:defRPr sz="2660"/>
            </a:pPr>
            <a:r>
              <a:rPr b="1" i="1" dirty="0"/>
              <a:t>Product owner</a:t>
            </a:r>
            <a:br>
              <a:rPr dirty="0"/>
            </a:br>
            <a:r>
              <a:rPr dirty="0"/>
              <a:t>A team member who is responsible for identifying product features and attributes. They review work done and help to test the product.</a:t>
            </a:r>
          </a:p>
          <a:p>
            <a:pPr defTabSz="554990">
              <a:spcBef>
                <a:spcPts val="2800"/>
              </a:spcBef>
              <a:defRPr sz="2660"/>
            </a:pPr>
            <a:r>
              <a:rPr b="1" i="1" dirty="0"/>
              <a:t>Product backlog</a:t>
            </a:r>
            <a:r>
              <a:rPr dirty="0"/>
              <a:t>	</a:t>
            </a:r>
            <a:br>
              <a:rPr dirty="0"/>
            </a:br>
            <a:r>
              <a:rPr dirty="0"/>
              <a:t>A to-do list of items such as bugs, features and product improvements that the Scrum team have not yet completed.</a:t>
            </a:r>
          </a:p>
          <a:p>
            <a:pPr defTabSz="554990">
              <a:spcBef>
                <a:spcPts val="2800"/>
              </a:spcBef>
              <a:defRPr sz="2660"/>
            </a:pPr>
            <a:r>
              <a:rPr b="1" i="1" dirty="0"/>
              <a:t>Development team</a:t>
            </a:r>
            <a:br>
              <a:rPr dirty="0"/>
            </a:br>
            <a:r>
              <a:rPr dirty="0"/>
              <a:t>A small self-organi</a:t>
            </a:r>
            <a:r>
              <a:rPr lang="en-US" dirty="0"/>
              <a:t>z</a:t>
            </a:r>
            <a:r>
              <a:rPr dirty="0"/>
              <a:t>ing team of five to eight people who are responsible for developing the product.</a:t>
            </a:r>
          </a:p>
          <a:p>
            <a:pPr defTabSz="554990">
              <a:spcBef>
                <a:spcPts val="2800"/>
              </a:spcBef>
              <a:defRPr sz="2660"/>
            </a:pPr>
            <a:r>
              <a:rPr b="1" i="1" dirty="0"/>
              <a:t>Sprint</a:t>
            </a:r>
            <a:r>
              <a:rPr dirty="0"/>
              <a:t> </a:t>
            </a:r>
            <a:br>
              <a:rPr dirty="0"/>
            </a:br>
            <a:r>
              <a:rPr dirty="0"/>
              <a:t>A short period, typically two to four weeks, when a product increment is developed.</a:t>
            </a:r>
          </a:p>
        </p:txBody>
      </p:sp>
      <p:sp>
        <p:nvSpPr>
          <p:cNvPr id="123" name="Table 2.5 Scrum terminology"/>
          <p:cNvSpPr txBox="1">
            <a:spLocks noGrp="1"/>
          </p:cNvSpPr>
          <p:nvPr>
            <p:ph type="title"/>
          </p:nvPr>
        </p:nvSpPr>
        <p:spPr>
          <a:prstGeom prst="rect">
            <a:avLst/>
          </a:prstGeom>
        </p:spPr>
        <p:txBody>
          <a:bodyPr>
            <a:noAutofit/>
          </a:bodyPr>
          <a:lstStyle/>
          <a:p>
            <a:pPr algn="ctr"/>
            <a:r>
              <a:rPr sz="4000" dirty="0">
                <a:solidFill>
                  <a:schemeClr val="accent1">
                    <a:lumMod val="75000"/>
                  </a:schemeClr>
                </a:solidFill>
              </a:rPr>
              <a:t>Scrum terminology</a:t>
            </a:r>
          </a:p>
        </p:txBody>
      </p:sp>
      <p:sp>
        <p:nvSpPr>
          <p:cNvPr id="12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crum    A daily team meeting where progress is reviewed and work to be done  that day as discussed and agreed.…"/>
          <p:cNvSpPr txBox="1">
            <a:spLocks noGrp="1"/>
          </p:cNvSpPr>
          <p:nvPr>
            <p:ph type="body" idx="1"/>
          </p:nvPr>
        </p:nvSpPr>
        <p:spPr>
          <a:prstGeom prst="rect">
            <a:avLst/>
          </a:prstGeom>
        </p:spPr>
        <p:txBody>
          <a:bodyPr/>
          <a:lstStyle/>
          <a:p>
            <a:r>
              <a:rPr b="1" i="1" dirty="0"/>
              <a:t>Scrum</a:t>
            </a:r>
            <a:r>
              <a:rPr dirty="0"/>
              <a:t>			</a:t>
            </a:r>
            <a:br>
              <a:rPr dirty="0"/>
            </a:br>
            <a:r>
              <a:rPr dirty="0"/>
              <a:t>A daily team meeting where progress is reviewed and work to be done</a:t>
            </a:r>
            <a:r>
              <a:rPr lang="en-US" dirty="0"/>
              <a:t> </a:t>
            </a:r>
            <a:r>
              <a:rPr dirty="0"/>
              <a:t>that day as discussed and agreed.</a:t>
            </a:r>
          </a:p>
          <a:p>
            <a:r>
              <a:rPr b="1" i="1" dirty="0"/>
              <a:t>ScrumMaster	</a:t>
            </a:r>
            <a:r>
              <a:rPr dirty="0"/>
              <a:t>	</a:t>
            </a:r>
            <a:br>
              <a:rPr dirty="0"/>
            </a:br>
            <a:r>
              <a:rPr dirty="0"/>
              <a:t>A team coach who guides the team in the effective use of Scrum		</a:t>
            </a:r>
          </a:p>
          <a:p>
            <a:r>
              <a:rPr b="1" i="1" dirty="0"/>
              <a:t>Potentially shippable product increment</a:t>
            </a:r>
            <a:br>
              <a:rPr dirty="0"/>
            </a:br>
            <a:r>
              <a:rPr dirty="0"/>
              <a:t>The output of a sprint which should be of high enough quality to be deployed for customer use.</a:t>
            </a:r>
          </a:p>
          <a:p>
            <a:r>
              <a:rPr b="1" i="1" dirty="0"/>
              <a:t>Velocity</a:t>
            </a:r>
            <a:br>
              <a:rPr dirty="0"/>
            </a:br>
            <a:r>
              <a:rPr dirty="0"/>
              <a:t>An estimate of how much work a team can do in a single sprint.</a:t>
            </a:r>
          </a:p>
        </p:txBody>
      </p:sp>
      <p:sp>
        <p:nvSpPr>
          <p:cNvPr id="127" name="Table 2.5 Scrum terminology"/>
          <p:cNvSpPr txBox="1">
            <a:spLocks noGrp="1"/>
          </p:cNvSpPr>
          <p:nvPr>
            <p:ph type="title"/>
          </p:nvPr>
        </p:nvSpPr>
        <p:spPr>
          <a:prstGeom prst="rect">
            <a:avLst/>
          </a:prstGeom>
        </p:spPr>
        <p:txBody>
          <a:bodyPr>
            <a:noAutofit/>
          </a:bodyPr>
          <a:lstStyle/>
          <a:p>
            <a:pPr algn="ctr"/>
            <a:r>
              <a:rPr sz="4000" dirty="0">
                <a:solidFill>
                  <a:schemeClr val="accent1">
                    <a:lumMod val="75000"/>
                  </a:schemeClr>
                </a:solidFill>
              </a:rPr>
              <a:t>Scrum terminology</a:t>
            </a:r>
          </a:p>
        </p:txBody>
      </p:sp>
      <p:sp>
        <p:nvSpPr>
          <p:cNvPr id="12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18</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he Product Owner is responsible for ensuring that the development team are always focused on the product they are building rather than diverted into technically interesting but less relevant work.…"/>
          <p:cNvSpPr txBox="1">
            <a:spLocks noGrp="1"/>
          </p:cNvSpPr>
          <p:nvPr>
            <p:ph type="body" idx="1"/>
          </p:nvPr>
        </p:nvSpPr>
        <p:spPr>
          <a:prstGeom prst="rect">
            <a:avLst/>
          </a:prstGeom>
        </p:spPr>
        <p:txBody>
          <a:bodyPr/>
          <a:lstStyle/>
          <a:p>
            <a:r>
              <a:rPr b="1" i="1" dirty="0"/>
              <a:t>The Product Owner</a:t>
            </a:r>
            <a:r>
              <a:rPr dirty="0"/>
              <a:t> is responsible for ensuring that the development team </a:t>
            </a:r>
            <a:r>
              <a:rPr lang="en-US" dirty="0"/>
              <a:t>is</a:t>
            </a:r>
            <a:r>
              <a:rPr dirty="0"/>
              <a:t> always focused on the product they are building rather than diverted into technically interesting but less relevant work. </a:t>
            </a:r>
          </a:p>
          <a:p>
            <a:pPr lvl="1"/>
            <a:r>
              <a:rPr lang="en-US" dirty="0"/>
              <a:t>T</a:t>
            </a:r>
            <a:r>
              <a:rPr dirty="0"/>
              <a:t>he product manager normally take</a:t>
            </a:r>
            <a:r>
              <a:rPr lang="en-US" dirty="0"/>
              <a:t>s</a:t>
            </a:r>
            <a:r>
              <a:rPr dirty="0"/>
              <a:t> on the Product Owner role.   </a:t>
            </a:r>
          </a:p>
          <a:p>
            <a:r>
              <a:rPr b="1" dirty="0"/>
              <a:t>The ScrumMaster </a:t>
            </a:r>
            <a:r>
              <a:rPr dirty="0"/>
              <a:t>is a Scrum expert whose job is to guide the team in the effective use of the Scrum method. </a:t>
            </a:r>
            <a:endParaRPr lang="en-US" dirty="0"/>
          </a:p>
          <a:p>
            <a:pPr lvl="1"/>
            <a:r>
              <a:rPr dirty="0"/>
              <a:t>ScrumMaster is not a conventional project manager</a:t>
            </a:r>
            <a:r>
              <a:rPr lang="en-US" dirty="0"/>
              <a:t>,</a:t>
            </a:r>
            <a:r>
              <a:rPr dirty="0"/>
              <a:t> but is a coach for the team. They have authority within the team on how Scrum is used. </a:t>
            </a:r>
          </a:p>
          <a:p>
            <a:pPr lvl="1"/>
            <a:r>
              <a:rPr dirty="0"/>
              <a:t>In many companies that use Scrum, the ScrumMaster also has some project management responsibilities.</a:t>
            </a:r>
          </a:p>
        </p:txBody>
      </p:sp>
      <p:sp>
        <p:nvSpPr>
          <p:cNvPr id="131" name="Key roles in Scrum"/>
          <p:cNvSpPr txBox="1">
            <a:spLocks noGrp="1"/>
          </p:cNvSpPr>
          <p:nvPr>
            <p:ph type="title"/>
          </p:nvPr>
        </p:nvSpPr>
        <p:spPr>
          <a:prstGeom prst="rect">
            <a:avLst/>
          </a:prstGeom>
        </p:spPr>
        <p:txBody>
          <a:bodyPr/>
          <a:lstStyle/>
          <a:p>
            <a:r>
              <a:t>Key roles in Scrum</a:t>
            </a:r>
          </a:p>
        </p:txBody>
      </p:sp>
      <p:sp>
        <p:nvSpPr>
          <p:cNvPr id="1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19</a:t>
            </a:fld>
            <a:endParaRPr/>
          </a:p>
        </p:txBody>
      </p:sp>
      <p:sp>
        <p:nvSpPr>
          <p:cNvPr id="133" name="Text"/>
          <p:cNvSpPr txBox="1"/>
          <p:nvPr/>
        </p:nvSpPr>
        <p:spPr>
          <a:xfrm>
            <a:off x="6305500" y="4737100"/>
            <a:ext cx="393800" cy="279401"/>
          </a:xfrm>
          <a:prstGeom prst="rect">
            <a:avLst/>
          </a:prstGeom>
          <a:ln w="12700">
            <a:miter lim="400000"/>
          </a:ln>
        </p:spPr>
        <p:txBody>
          <a:bodyPr wrap="none" lIns="50800" tIns="50800" rIns="50800" bIns="50800" anchor="ctr">
            <a:spAutoFit/>
          </a:bodyPr>
          <a:lstStyle/>
          <a:p>
            <a:pPr>
              <a:defRPr>
                <a:solidFill>
                  <a:srgbClr val="FF2600"/>
                </a:solidFill>
              </a:defRPr>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oftware products must be brought to market quickly so rapid software development and delivery is essential.…"/>
          <p:cNvSpPr txBox="1">
            <a:spLocks noGrp="1"/>
          </p:cNvSpPr>
          <p:nvPr>
            <p:ph type="body" idx="1"/>
          </p:nvPr>
        </p:nvSpPr>
        <p:spPr>
          <a:xfrm>
            <a:off x="573459" y="1797156"/>
            <a:ext cx="11857881" cy="7021811"/>
          </a:xfrm>
          <a:prstGeom prst="rect">
            <a:avLst/>
          </a:prstGeom>
        </p:spPr>
        <p:txBody>
          <a:bodyPr>
            <a:normAutofit lnSpcReduction="10000"/>
          </a:bodyPr>
          <a:lstStyle/>
          <a:p>
            <a:pPr marL="210552" indent="-210552"/>
            <a:r>
              <a:rPr dirty="0"/>
              <a:t>Software products must be brought to market quickly so </a:t>
            </a:r>
            <a:r>
              <a:rPr u="sng" dirty="0"/>
              <a:t>rapid software development and delivery is essential</a:t>
            </a:r>
            <a:r>
              <a:rPr dirty="0"/>
              <a:t>.</a:t>
            </a:r>
            <a:endParaRPr lang="en-US" dirty="0"/>
          </a:p>
          <a:p>
            <a:pPr marL="879308" lvl="1" indent="-210552"/>
            <a:r>
              <a:rPr dirty="0"/>
              <a:t>Virtually all software products are now developed using an agile approach.</a:t>
            </a:r>
          </a:p>
          <a:p>
            <a:pPr marL="210552" indent="-210552"/>
            <a:r>
              <a:rPr dirty="0"/>
              <a:t>Agile software engineering </a:t>
            </a:r>
            <a:r>
              <a:rPr lang="en-US" dirty="0"/>
              <a:t>is to:</a:t>
            </a:r>
          </a:p>
          <a:p>
            <a:pPr marL="879308" lvl="1" indent="-210552"/>
            <a:r>
              <a:rPr dirty="0"/>
              <a:t>delivering functionality quickly</a:t>
            </a:r>
            <a:endParaRPr lang="en-US" dirty="0"/>
          </a:p>
          <a:p>
            <a:pPr marL="879308" lvl="1" indent="-210552"/>
            <a:r>
              <a:rPr dirty="0"/>
              <a:t>responding to changing product specifications </a:t>
            </a:r>
            <a:endParaRPr lang="en-US" dirty="0"/>
          </a:p>
          <a:p>
            <a:pPr marL="879308" lvl="1" indent="-210552"/>
            <a:r>
              <a:rPr dirty="0"/>
              <a:t>minimizing development overheads. </a:t>
            </a:r>
          </a:p>
          <a:p>
            <a:pPr marL="210552" indent="-210552"/>
            <a:r>
              <a:rPr dirty="0"/>
              <a:t>A large number of ‘agile methods’ have been developed. </a:t>
            </a:r>
          </a:p>
          <a:p>
            <a:pPr marL="637673" lvl="1" indent="-180473"/>
            <a:r>
              <a:rPr lang="en-US" dirty="0"/>
              <a:t>Examples: XP, Scrum, Kanban, feature-driven development (FDD),…</a:t>
            </a:r>
          </a:p>
          <a:p>
            <a:pPr marL="637673" lvl="1" indent="-180473"/>
            <a:r>
              <a:rPr dirty="0"/>
              <a:t>There is no ‘best’ agile method or technique.</a:t>
            </a:r>
          </a:p>
          <a:p>
            <a:pPr marL="637673" lvl="1" indent="-180473"/>
            <a:r>
              <a:rPr dirty="0"/>
              <a:t>It depends on who is using the technique, the development team and the type of product being developed</a:t>
            </a:r>
          </a:p>
        </p:txBody>
      </p:sp>
      <p:sp>
        <p:nvSpPr>
          <p:cNvPr id="67" name="Agile software engineering"/>
          <p:cNvSpPr txBox="1">
            <a:spLocks noGrp="1"/>
          </p:cNvSpPr>
          <p:nvPr>
            <p:ph type="title"/>
          </p:nvPr>
        </p:nvSpPr>
        <p:spPr>
          <a:xfrm>
            <a:off x="635000" y="381000"/>
            <a:ext cx="12086581" cy="1207890"/>
          </a:xfrm>
          <a:prstGeom prst="rect">
            <a:avLst/>
          </a:prstGeom>
        </p:spPr>
        <p:txBody>
          <a:bodyPr/>
          <a:lstStyle/>
          <a:p>
            <a:r>
              <a:t>Agile software engineering</a:t>
            </a:r>
          </a:p>
        </p:txBody>
      </p:sp>
      <p:sp>
        <p:nvSpPr>
          <p:cNvPr id="68"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In Scrum, software is developed in sprints, which are fixed-length periods (2 - 4 weeks) in which software features are developed and delivered.…"/>
          <p:cNvSpPr txBox="1">
            <a:spLocks noGrp="1"/>
          </p:cNvSpPr>
          <p:nvPr>
            <p:ph type="body" idx="1"/>
          </p:nvPr>
        </p:nvSpPr>
        <p:spPr>
          <a:prstGeom prst="rect">
            <a:avLst/>
          </a:prstGeom>
        </p:spPr>
        <p:txBody>
          <a:bodyPr/>
          <a:lstStyle/>
          <a:p>
            <a:r>
              <a:rPr dirty="0"/>
              <a:t>In Scrum</a:t>
            </a:r>
            <a:r>
              <a:rPr lang="en-US" dirty="0"/>
              <a:t> method</a:t>
            </a:r>
            <a:r>
              <a:rPr dirty="0"/>
              <a:t>, software is developed in sprints, which are fixed-length periods (2 - 4 weeks) in which software features are developed and delivered.</a:t>
            </a:r>
          </a:p>
          <a:p>
            <a:endParaRPr lang="en-US" dirty="0"/>
          </a:p>
          <a:p>
            <a:r>
              <a:rPr dirty="0"/>
              <a:t>During a sprint, the team has daily meetings (Scrums) to review progress and to update the list of work items that are incomplete.</a:t>
            </a:r>
          </a:p>
          <a:p>
            <a:endParaRPr lang="en-US" dirty="0"/>
          </a:p>
          <a:p>
            <a:r>
              <a:rPr dirty="0"/>
              <a:t>Sprints should produce a ‘shippable product increment’. This means that the developed software should be complete and ready to deploy.</a:t>
            </a:r>
          </a:p>
        </p:txBody>
      </p:sp>
      <p:sp>
        <p:nvSpPr>
          <p:cNvPr id="136" name="Scrum and sprints"/>
          <p:cNvSpPr txBox="1">
            <a:spLocks noGrp="1"/>
          </p:cNvSpPr>
          <p:nvPr>
            <p:ph type="title"/>
          </p:nvPr>
        </p:nvSpPr>
        <p:spPr>
          <a:prstGeom prst="rect">
            <a:avLst/>
          </a:prstGeom>
        </p:spPr>
        <p:txBody>
          <a:bodyPr/>
          <a:lstStyle/>
          <a:p>
            <a:r>
              <a:t>Scrum and sprints</a:t>
            </a:r>
          </a:p>
        </p:txBody>
      </p:sp>
      <p:sp>
        <p:nvSpPr>
          <p:cNvPr id="13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Figure 2.3 Scrum cycles"/>
          <p:cNvSpPr txBox="1">
            <a:spLocks noGrp="1"/>
          </p:cNvSpPr>
          <p:nvPr>
            <p:ph type="title"/>
          </p:nvPr>
        </p:nvSpPr>
        <p:spPr>
          <a:prstGeom prst="rect">
            <a:avLst/>
          </a:prstGeom>
        </p:spPr>
        <p:txBody>
          <a:bodyPr>
            <a:noAutofit/>
          </a:bodyPr>
          <a:lstStyle/>
          <a:p>
            <a:r>
              <a:rPr sz="4000" dirty="0">
                <a:solidFill>
                  <a:schemeClr val="accent1">
                    <a:lumMod val="75000"/>
                  </a:schemeClr>
                </a:solidFill>
              </a:rPr>
              <a:t>Scrum cycles</a:t>
            </a:r>
          </a:p>
        </p:txBody>
      </p:sp>
      <p:sp>
        <p:nvSpPr>
          <p:cNvPr id="14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pic>
        <p:nvPicPr>
          <p:cNvPr id="3" name="Picture 2">
            <a:extLst>
              <a:ext uri="{FF2B5EF4-FFF2-40B4-BE49-F238E27FC236}">
                <a16:creationId xmlns:a16="http://schemas.microsoft.com/office/drawing/2014/main" id="{47AEAF91-15B2-B74B-A0C9-9E9E2AA9FFEE}"/>
              </a:ext>
            </a:extLst>
          </p:cNvPr>
          <p:cNvPicPr>
            <a:picLocks noChangeAspect="1"/>
          </p:cNvPicPr>
          <p:nvPr/>
        </p:nvPicPr>
        <p:blipFill rotWithShape="1">
          <a:blip r:embed="rId2">
            <a:extLst>
              <a:ext uri="{28A0092B-C50C-407E-A947-70E740481C1C}">
                <a14:useLocalDpi xmlns:a14="http://schemas.microsoft.com/office/drawing/2010/main" val="0"/>
              </a:ext>
            </a:extLst>
          </a:blip>
          <a:srcRect l="8442" t="22116" r="13959" b="23357"/>
          <a:stretch/>
        </p:blipFill>
        <p:spPr>
          <a:xfrm>
            <a:off x="1439055" y="1021458"/>
            <a:ext cx="8784236" cy="8380363"/>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Figure 2.4 The top five benefits of using Scrum"/>
          <p:cNvSpPr txBox="1">
            <a:spLocks noGrp="1"/>
          </p:cNvSpPr>
          <p:nvPr>
            <p:ph type="title"/>
          </p:nvPr>
        </p:nvSpPr>
        <p:spPr>
          <a:prstGeom prst="rect">
            <a:avLst/>
          </a:prstGeom>
        </p:spPr>
        <p:txBody>
          <a:bodyPr>
            <a:noAutofit/>
          </a:bodyPr>
          <a:lstStyle/>
          <a:p>
            <a:pPr algn="ctr"/>
            <a:r>
              <a:rPr lang="en-US" sz="4000" dirty="0">
                <a:solidFill>
                  <a:schemeClr val="accent1">
                    <a:lumMod val="75000"/>
                  </a:schemeClr>
                </a:solidFill>
              </a:rPr>
              <a:t>Main </a:t>
            </a:r>
            <a:r>
              <a:rPr sz="4000" dirty="0">
                <a:solidFill>
                  <a:schemeClr val="accent1">
                    <a:lumMod val="75000"/>
                  </a:schemeClr>
                </a:solidFill>
              </a:rPr>
              <a:t>benefits of using Scrum</a:t>
            </a:r>
          </a:p>
        </p:txBody>
      </p:sp>
      <p:sp>
        <p:nvSpPr>
          <p:cNvPr id="1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pic>
        <p:nvPicPr>
          <p:cNvPr id="3" name="Picture 2">
            <a:extLst>
              <a:ext uri="{FF2B5EF4-FFF2-40B4-BE49-F238E27FC236}">
                <a16:creationId xmlns:a16="http://schemas.microsoft.com/office/drawing/2014/main" id="{039900AA-B2AD-E644-9545-0C7D83653358}"/>
              </a:ext>
            </a:extLst>
          </p:cNvPr>
          <p:cNvPicPr>
            <a:picLocks noChangeAspect="1"/>
          </p:cNvPicPr>
          <p:nvPr/>
        </p:nvPicPr>
        <p:blipFill rotWithShape="1">
          <a:blip r:embed="rId2">
            <a:extLst>
              <a:ext uri="{28A0092B-C50C-407E-A947-70E740481C1C}">
                <a14:useLocalDpi xmlns:a14="http://schemas.microsoft.com/office/drawing/2010/main" val="0"/>
              </a:ext>
            </a:extLst>
          </a:blip>
          <a:srcRect l="11673" t="26495" r="10922" b="36109"/>
          <a:stretch/>
        </p:blipFill>
        <p:spPr>
          <a:xfrm>
            <a:off x="810592" y="1206709"/>
            <a:ext cx="11639550" cy="7634707"/>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roduct backlog This is a to-do list of items to be implemented that is reviewed and updated before each sprint.…"/>
          <p:cNvSpPr txBox="1">
            <a:spLocks noGrp="1"/>
          </p:cNvSpPr>
          <p:nvPr>
            <p:ph type="body" idx="1"/>
          </p:nvPr>
        </p:nvSpPr>
        <p:spPr>
          <a:prstGeom prst="rect">
            <a:avLst/>
          </a:prstGeom>
        </p:spPr>
        <p:txBody>
          <a:bodyPr/>
          <a:lstStyle/>
          <a:p>
            <a:r>
              <a:rPr b="1" i="1" dirty="0"/>
              <a:t>Product backlog</a:t>
            </a:r>
            <a:br>
              <a:rPr dirty="0"/>
            </a:br>
            <a:r>
              <a:rPr dirty="0"/>
              <a:t>This is a to-do list of items to be implemented that is reviewed and updated before each sprint.</a:t>
            </a:r>
          </a:p>
          <a:p>
            <a:r>
              <a:rPr b="1" i="1" dirty="0"/>
              <a:t>Timeboxed sprints</a:t>
            </a:r>
            <a:br>
              <a:rPr dirty="0"/>
            </a:br>
            <a:r>
              <a:rPr dirty="0"/>
              <a:t>Fixed-time (2-4 week) periods in which items from the product backlog are implemented,</a:t>
            </a:r>
          </a:p>
          <a:p>
            <a:r>
              <a:rPr b="1" i="1" dirty="0"/>
              <a:t>Self-organizing teams</a:t>
            </a:r>
            <a:br>
              <a:rPr dirty="0"/>
            </a:br>
            <a:r>
              <a:rPr dirty="0"/>
              <a:t>Self-organizing teams make their own decisions and work by discussing issues and making decisions by consensus.</a:t>
            </a:r>
            <a:br>
              <a:rPr dirty="0"/>
            </a:br>
            <a:endParaRPr dirty="0"/>
          </a:p>
        </p:txBody>
      </p:sp>
      <p:sp>
        <p:nvSpPr>
          <p:cNvPr id="148" name="Key Scrum practices"/>
          <p:cNvSpPr txBox="1">
            <a:spLocks noGrp="1"/>
          </p:cNvSpPr>
          <p:nvPr>
            <p:ph type="title"/>
          </p:nvPr>
        </p:nvSpPr>
        <p:spPr>
          <a:prstGeom prst="rect">
            <a:avLst/>
          </a:prstGeom>
        </p:spPr>
        <p:txBody>
          <a:bodyPr/>
          <a:lstStyle/>
          <a:p>
            <a:r>
              <a:t>Key Scrum practices</a:t>
            </a:r>
          </a:p>
        </p:txBody>
      </p:sp>
      <p:sp>
        <p:nvSpPr>
          <p:cNvPr id="14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he product backlog is a list of what needs to be done to complete the development of the product.…"/>
          <p:cNvSpPr txBox="1">
            <a:spLocks noGrp="1"/>
          </p:cNvSpPr>
          <p:nvPr>
            <p:ph type="body" idx="1"/>
          </p:nvPr>
        </p:nvSpPr>
        <p:spPr>
          <a:xfrm>
            <a:off x="607170" y="1504746"/>
            <a:ext cx="11857881" cy="7197230"/>
          </a:xfrm>
          <a:prstGeom prst="rect">
            <a:avLst/>
          </a:prstGeom>
        </p:spPr>
        <p:txBody>
          <a:bodyPr>
            <a:normAutofit/>
          </a:bodyPr>
          <a:lstStyle/>
          <a:p>
            <a:r>
              <a:rPr dirty="0"/>
              <a:t>The product backlog is a list of what needs to be done to complete the development of the product. </a:t>
            </a:r>
            <a:endParaRPr lang="en-US" dirty="0"/>
          </a:p>
          <a:p>
            <a:r>
              <a:rPr dirty="0"/>
              <a:t>The items on this list are called product backlog items (PBIs). </a:t>
            </a:r>
            <a:endParaRPr lang="en-US" dirty="0"/>
          </a:p>
          <a:p>
            <a:r>
              <a:rPr dirty="0"/>
              <a:t>The product backlog may include a variety of different items </a:t>
            </a:r>
            <a:endParaRPr lang="en-US" dirty="0"/>
          </a:p>
          <a:p>
            <a:pPr lvl="1">
              <a:spcBef>
                <a:spcPts val="600"/>
              </a:spcBef>
            </a:pPr>
            <a:r>
              <a:rPr dirty="0"/>
              <a:t>product features to be implemented</a:t>
            </a:r>
            <a:endParaRPr lang="en-US" dirty="0"/>
          </a:p>
          <a:p>
            <a:pPr lvl="1">
              <a:spcBef>
                <a:spcPts val="600"/>
              </a:spcBef>
            </a:pPr>
            <a:r>
              <a:rPr dirty="0"/>
              <a:t>user requests, </a:t>
            </a:r>
            <a:endParaRPr lang="en-US" dirty="0"/>
          </a:p>
          <a:p>
            <a:pPr lvl="1">
              <a:spcBef>
                <a:spcPts val="600"/>
              </a:spcBef>
            </a:pPr>
            <a:r>
              <a:rPr dirty="0"/>
              <a:t>essential development activities </a:t>
            </a:r>
            <a:endParaRPr lang="en-US" dirty="0"/>
          </a:p>
          <a:p>
            <a:pPr lvl="1">
              <a:spcBef>
                <a:spcPts val="600"/>
              </a:spcBef>
            </a:pPr>
            <a:r>
              <a:rPr dirty="0"/>
              <a:t>desirable engineering improvements. </a:t>
            </a:r>
            <a:endParaRPr lang="en-US" dirty="0"/>
          </a:p>
          <a:p>
            <a:r>
              <a:rPr dirty="0"/>
              <a:t>The product backlog </a:t>
            </a:r>
            <a:r>
              <a:rPr lang="en-US" dirty="0"/>
              <a:t>must</a:t>
            </a:r>
            <a:r>
              <a:rPr dirty="0"/>
              <a:t> be prioritized</a:t>
            </a:r>
            <a:r>
              <a:rPr lang="en-US" dirty="0"/>
              <a:t>,</a:t>
            </a:r>
            <a:r>
              <a:rPr dirty="0"/>
              <a:t> so that the items that be implemented first are at the top of the list.  </a:t>
            </a:r>
            <a:endParaRPr lang="en-US" dirty="0"/>
          </a:p>
          <a:p>
            <a:endParaRPr dirty="0"/>
          </a:p>
        </p:txBody>
      </p:sp>
      <p:sp>
        <p:nvSpPr>
          <p:cNvPr id="152" name="Product backlogs"/>
          <p:cNvSpPr txBox="1">
            <a:spLocks noGrp="1"/>
          </p:cNvSpPr>
          <p:nvPr>
            <p:ph type="title"/>
          </p:nvPr>
        </p:nvSpPr>
        <p:spPr>
          <a:xfrm>
            <a:off x="308942" y="406400"/>
            <a:ext cx="12014200" cy="1098600"/>
          </a:xfrm>
          <a:prstGeom prst="rect">
            <a:avLst/>
          </a:prstGeom>
        </p:spPr>
        <p:txBody>
          <a:bodyPr/>
          <a:lstStyle/>
          <a:p>
            <a:r>
              <a:rPr dirty="0"/>
              <a:t>Product backlogs</a:t>
            </a:r>
            <a:r>
              <a:rPr lang="en-US" dirty="0"/>
              <a:t> (user stories)</a:t>
            </a:r>
            <a:endParaRPr dirty="0"/>
          </a:p>
        </p:txBody>
      </p:sp>
      <p:sp>
        <p:nvSpPr>
          <p:cNvPr id="15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2F323F-CD29-8E29-98B7-36E114FB65A7}"/>
              </a:ext>
            </a:extLst>
          </p:cNvPr>
          <p:cNvSpPr>
            <a:spLocks noGrp="1"/>
          </p:cNvSpPr>
          <p:nvPr>
            <p:ph type="body" idx="1"/>
          </p:nvPr>
        </p:nvSpPr>
        <p:spPr>
          <a:xfrm>
            <a:off x="423019" y="1658936"/>
            <a:ext cx="11857881" cy="7421563"/>
          </a:xfrm>
        </p:spPr>
        <p:txBody>
          <a:bodyPr>
            <a:normAutofit lnSpcReduction="10000"/>
          </a:bodyPr>
          <a:lstStyle/>
          <a:p>
            <a:r>
              <a:rPr lang="en-US" dirty="0"/>
              <a:t>General format of user stories: </a:t>
            </a:r>
            <a:r>
              <a:rPr lang="en-US" b="1" i="1" dirty="0"/>
              <a:t>As a ...., I want to ….., so that…..</a:t>
            </a:r>
          </a:p>
          <a:p>
            <a:pPr lvl="1">
              <a:spcBef>
                <a:spcPts val="600"/>
              </a:spcBef>
            </a:pPr>
            <a:r>
              <a:rPr lang="en-US" i="1" dirty="0" err="1"/>
              <a:t>Firt</a:t>
            </a:r>
            <a:r>
              <a:rPr lang="en-US" i="1" dirty="0"/>
              <a:t> blank is filled with the role. Example: buyer, seller, platform (amazon) owner</a:t>
            </a:r>
          </a:p>
          <a:p>
            <a:pPr lvl="1">
              <a:spcBef>
                <a:spcPts val="600"/>
              </a:spcBef>
            </a:pPr>
            <a:r>
              <a:rPr lang="en-US" i="1" dirty="0"/>
              <a:t>Second blank is filled with the goal</a:t>
            </a:r>
          </a:p>
          <a:p>
            <a:pPr lvl="1">
              <a:spcBef>
                <a:spcPts val="600"/>
              </a:spcBef>
            </a:pPr>
            <a:r>
              <a:rPr lang="en-US" i="1" dirty="0"/>
              <a:t>The third blank is filled with a reason</a:t>
            </a:r>
          </a:p>
          <a:p>
            <a:pPr>
              <a:spcBef>
                <a:spcPts val="600"/>
              </a:spcBef>
            </a:pPr>
            <a:r>
              <a:rPr lang="en-US" dirty="0"/>
              <a:t>User stories must be:</a:t>
            </a:r>
          </a:p>
          <a:p>
            <a:pPr lvl="1">
              <a:spcBef>
                <a:spcPts val="600"/>
              </a:spcBef>
            </a:pPr>
            <a:r>
              <a:rPr lang="en-US" u="sng" dirty="0"/>
              <a:t>non-technical</a:t>
            </a:r>
            <a:r>
              <a:rPr lang="en-US" dirty="0"/>
              <a:t> and </a:t>
            </a:r>
            <a:r>
              <a:rPr lang="en-US" u="sng" dirty="0"/>
              <a:t>from the user perspective</a:t>
            </a:r>
          </a:p>
          <a:p>
            <a:pPr lvl="1">
              <a:spcBef>
                <a:spcPts val="600"/>
              </a:spcBef>
            </a:pPr>
            <a:r>
              <a:rPr lang="en-US" u="sng" dirty="0"/>
              <a:t>independent</a:t>
            </a:r>
            <a:r>
              <a:rPr lang="en-US" dirty="0"/>
              <a:t> (from other stories) and self-sufficient</a:t>
            </a:r>
          </a:p>
          <a:p>
            <a:pPr lvl="1">
              <a:spcBef>
                <a:spcPts val="600"/>
              </a:spcBef>
            </a:pPr>
            <a:r>
              <a:rPr lang="en-US" b="1" u="sng" dirty="0"/>
              <a:t>Valuable</a:t>
            </a:r>
            <a:r>
              <a:rPr lang="en-US" dirty="0"/>
              <a:t> (meaningful) stories: add a value to the project</a:t>
            </a:r>
          </a:p>
          <a:p>
            <a:pPr lvl="1">
              <a:spcBef>
                <a:spcPts val="600"/>
              </a:spcBef>
            </a:pPr>
            <a:r>
              <a:rPr lang="en-US" u="sng" dirty="0"/>
              <a:t>negotiable</a:t>
            </a:r>
            <a:r>
              <a:rPr lang="en-US" dirty="0"/>
              <a:t> (</a:t>
            </a:r>
            <a:r>
              <a:rPr lang="en-US" dirty="0" err="1"/>
              <a:t>ie</a:t>
            </a:r>
            <a:r>
              <a:rPr lang="en-US" dirty="0"/>
              <a:t>, can be changed at any time upon need)</a:t>
            </a:r>
          </a:p>
          <a:p>
            <a:pPr lvl="1">
              <a:spcBef>
                <a:spcPts val="600"/>
              </a:spcBef>
            </a:pPr>
            <a:r>
              <a:rPr lang="en-US" u="sng" dirty="0">
                <a:solidFill>
                  <a:srgbClr val="FF0000"/>
                </a:solidFill>
              </a:rPr>
              <a:t>estimable-</a:t>
            </a:r>
            <a:r>
              <a:rPr lang="en-US" dirty="0">
                <a:solidFill>
                  <a:srgbClr val="FF0000"/>
                </a:solidFill>
              </a:rPr>
              <a:t> </a:t>
            </a:r>
            <a:r>
              <a:rPr lang="en-US" dirty="0"/>
              <a:t>must be descriptive and small, so we can estimate the work for it.</a:t>
            </a:r>
          </a:p>
          <a:p>
            <a:pPr lvl="1">
              <a:spcBef>
                <a:spcPts val="600"/>
              </a:spcBef>
            </a:pPr>
            <a:r>
              <a:rPr lang="en-US" dirty="0"/>
              <a:t>User  stories must be </a:t>
            </a:r>
            <a:r>
              <a:rPr lang="en-US" u="sng" dirty="0"/>
              <a:t>small</a:t>
            </a:r>
            <a:r>
              <a:rPr lang="en-US" dirty="0"/>
              <a:t> and </a:t>
            </a:r>
            <a:r>
              <a:rPr lang="en-US" u="sng" dirty="0"/>
              <a:t>testable</a:t>
            </a:r>
          </a:p>
          <a:p>
            <a:pPr>
              <a:spcBef>
                <a:spcPts val="600"/>
              </a:spcBef>
            </a:pPr>
            <a:r>
              <a:rPr lang="en-US" dirty="0"/>
              <a:t>Each user story must have one or more </a:t>
            </a:r>
            <a:r>
              <a:rPr lang="en-US" b="1" dirty="0"/>
              <a:t>acceptance criteria</a:t>
            </a:r>
          </a:p>
          <a:p>
            <a:pPr lvl="1">
              <a:spcBef>
                <a:spcPts val="600"/>
              </a:spcBef>
            </a:pPr>
            <a:r>
              <a:rPr lang="en-US" dirty="0"/>
              <a:t>Write one or more sentences explaining the minimum requirements that makes this story done</a:t>
            </a:r>
          </a:p>
          <a:p>
            <a:pPr>
              <a:spcBef>
                <a:spcPts val="600"/>
              </a:spcBef>
            </a:pPr>
            <a:r>
              <a:rPr lang="en-US" b="1" dirty="0"/>
              <a:t>Spikes</a:t>
            </a:r>
            <a:r>
              <a:rPr lang="en-US" dirty="0"/>
              <a:t>: items in the backlog that are NOT user-facing.</a:t>
            </a:r>
          </a:p>
          <a:p>
            <a:pPr lvl="1">
              <a:spcBef>
                <a:spcPts val="600"/>
              </a:spcBef>
            </a:pPr>
            <a:r>
              <a:rPr lang="en-US" dirty="0"/>
              <a:t>Ex: setting up a development environment, setup servers and databases, etc.</a:t>
            </a:r>
          </a:p>
          <a:p>
            <a:pPr lvl="1">
              <a:spcBef>
                <a:spcPts val="600"/>
              </a:spcBef>
            </a:pPr>
            <a:r>
              <a:rPr lang="en-US" dirty="0"/>
              <a:t>These are NOT user stories</a:t>
            </a:r>
            <a:r>
              <a:rPr lang="en-US" dirty="0">
                <a:sym typeface="Wingdings" panose="05000000000000000000" pitchFamily="2" charset="2"/>
              </a:rPr>
              <a:t>!</a:t>
            </a:r>
            <a:endParaRPr lang="en-US" dirty="0"/>
          </a:p>
        </p:txBody>
      </p:sp>
      <p:sp>
        <p:nvSpPr>
          <p:cNvPr id="3" name="Title 2">
            <a:extLst>
              <a:ext uri="{FF2B5EF4-FFF2-40B4-BE49-F238E27FC236}">
                <a16:creationId xmlns:a16="http://schemas.microsoft.com/office/drawing/2014/main" id="{9DBB4EF2-687E-9B0F-4816-5E86CA1C3F18}"/>
              </a:ext>
            </a:extLst>
          </p:cNvPr>
          <p:cNvSpPr>
            <a:spLocks noGrp="1"/>
          </p:cNvSpPr>
          <p:nvPr>
            <p:ph type="title"/>
          </p:nvPr>
        </p:nvSpPr>
        <p:spPr/>
        <p:txBody>
          <a:bodyPr/>
          <a:lstStyle/>
          <a:p>
            <a:r>
              <a:rPr lang="en-US" dirty="0"/>
              <a:t>How to Write User Stories (backlog)</a:t>
            </a:r>
          </a:p>
        </p:txBody>
      </p:sp>
    </p:spTree>
    <p:extLst>
      <p:ext uri="{BB962C8B-B14F-4D97-AF65-F5344CB8AC3E}">
        <p14:creationId xmlns:p14="http://schemas.microsoft.com/office/powerpoint/2010/main" val="25896912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1.  As a teacher, I want to be able to configure the group of tools that are available to individual classes. (feature)…"/>
          <p:cNvSpPr txBox="1">
            <a:spLocks noGrp="1"/>
          </p:cNvSpPr>
          <p:nvPr>
            <p:ph type="body" idx="1"/>
          </p:nvPr>
        </p:nvSpPr>
        <p:spPr>
          <a:prstGeom prst="rect">
            <a:avLst/>
          </a:prstGeom>
        </p:spPr>
        <p:txBody>
          <a:bodyPr>
            <a:normAutofit fontScale="92500" lnSpcReduction="10000"/>
          </a:bodyPr>
          <a:lstStyle/>
          <a:p>
            <a:pPr defTabSz="566674">
              <a:spcBef>
                <a:spcPts val="2900"/>
              </a:spcBef>
              <a:defRPr sz="2716"/>
            </a:pPr>
            <a:r>
              <a:rPr dirty="0"/>
              <a:t>1.  As a teacher, I want to be able to configure the group of tools that are available to individual classes </a:t>
            </a:r>
            <a:r>
              <a:rPr lang="en-US" dirty="0"/>
              <a:t>(feature)</a:t>
            </a:r>
            <a:br>
              <a:rPr lang="en-US" dirty="0"/>
            </a:br>
            <a:r>
              <a:rPr lang="en-US" dirty="0"/>
              <a:t>#Estimation of efforts… #Acceptance criteria…. </a:t>
            </a:r>
          </a:p>
          <a:p>
            <a:pPr marL="514350" indent="-514350" defTabSz="566674">
              <a:spcBef>
                <a:spcPts val="2900"/>
              </a:spcBef>
              <a:buFontTx/>
              <a:buAutoNum type="arabicPeriod" startAt="2"/>
              <a:defRPr sz="2716"/>
            </a:pPr>
            <a:r>
              <a:rPr lang="en-US" dirty="0"/>
              <a:t>As a parent, I want to be able to view my children's work and the assessments made by their teachers. (feature) </a:t>
            </a:r>
            <a:br>
              <a:rPr lang="en-US" dirty="0"/>
            </a:br>
            <a:r>
              <a:rPr lang="en-US" dirty="0"/>
              <a:t>#Estimation of efforts… #Acceptance criteria…. </a:t>
            </a:r>
          </a:p>
          <a:p>
            <a:pPr defTabSz="566674">
              <a:spcBef>
                <a:spcPts val="2900"/>
              </a:spcBef>
              <a:defRPr sz="2716"/>
            </a:pPr>
            <a:r>
              <a:rPr dirty="0"/>
              <a:t>3.  As a teacher of young children, I want a pictorial interface for children with limited reading ability. (user request)</a:t>
            </a:r>
          </a:p>
          <a:p>
            <a:pPr defTabSz="566674">
              <a:spcBef>
                <a:spcPts val="2900"/>
              </a:spcBef>
              <a:defRPr sz="2716"/>
            </a:pPr>
            <a:r>
              <a:rPr dirty="0"/>
              <a:t>4. Establish criteria for the assessment of </a:t>
            </a:r>
            <a:r>
              <a:rPr lang="en-US" dirty="0"/>
              <a:t>open-source</a:t>
            </a:r>
            <a:r>
              <a:rPr dirty="0"/>
              <a:t> software as a basis for parts of this system. (development activity)</a:t>
            </a:r>
            <a:r>
              <a:rPr lang="en-US" dirty="0"/>
              <a:t> </a:t>
            </a:r>
            <a:r>
              <a:rPr lang="en-US" dirty="0">
                <a:sym typeface="Wingdings" panose="05000000000000000000" pitchFamily="2" charset="2"/>
              </a:rPr>
              <a:t> spike</a:t>
            </a:r>
            <a:endParaRPr dirty="0"/>
          </a:p>
          <a:p>
            <a:pPr defTabSz="566674">
              <a:spcBef>
                <a:spcPts val="2900"/>
              </a:spcBef>
              <a:defRPr sz="2716"/>
            </a:pPr>
            <a:r>
              <a:rPr dirty="0"/>
              <a:t>5.  Refactor user interface code to improve understandability and performance. (engineering improvement)</a:t>
            </a:r>
            <a:r>
              <a:rPr lang="en-US" dirty="0"/>
              <a:t> </a:t>
            </a:r>
            <a:r>
              <a:rPr lang="en-US" dirty="0">
                <a:sym typeface="Wingdings" panose="05000000000000000000" pitchFamily="2" charset="2"/>
              </a:rPr>
              <a:t> spike</a:t>
            </a:r>
            <a:endParaRPr dirty="0"/>
          </a:p>
          <a:p>
            <a:pPr defTabSz="566674">
              <a:spcBef>
                <a:spcPts val="2900"/>
              </a:spcBef>
              <a:defRPr sz="2716"/>
            </a:pPr>
            <a:r>
              <a:rPr dirty="0"/>
              <a:t>6.  Implement encryption for all personal user data. (engineering improvement)</a:t>
            </a:r>
            <a:r>
              <a:rPr lang="en-US" dirty="0"/>
              <a:t> </a:t>
            </a:r>
            <a:r>
              <a:rPr lang="en-US" dirty="0">
                <a:sym typeface="Wingdings" panose="05000000000000000000" pitchFamily="2" charset="2"/>
              </a:rPr>
              <a:t> spike</a:t>
            </a:r>
            <a:endParaRPr dirty="0"/>
          </a:p>
        </p:txBody>
      </p:sp>
      <p:sp>
        <p:nvSpPr>
          <p:cNvPr id="156" name="Table 2.6 Examples of product backlog items"/>
          <p:cNvSpPr txBox="1">
            <a:spLocks noGrp="1"/>
          </p:cNvSpPr>
          <p:nvPr>
            <p:ph type="title"/>
          </p:nvPr>
        </p:nvSpPr>
        <p:spPr>
          <a:xfrm>
            <a:off x="150125" y="228600"/>
            <a:ext cx="12569587" cy="678558"/>
          </a:xfrm>
          <a:prstGeom prst="rect">
            <a:avLst/>
          </a:prstGeom>
        </p:spPr>
        <p:txBody>
          <a:bodyPr>
            <a:noAutofit/>
          </a:bodyPr>
          <a:lstStyle/>
          <a:p>
            <a:pPr algn="ctr"/>
            <a:r>
              <a:rPr sz="4000" dirty="0">
                <a:solidFill>
                  <a:schemeClr val="accent1">
                    <a:lumMod val="75000"/>
                  </a:schemeClr>
                </a:solidFill>
              </a:rPr>
              <a:t>Examples of product backlog</a:t>
            </a:r>
            <a:r>
              <a:rPr lang="en-US" sz="4000" dirty="0">
                <a:solidFill>
                  <a:schemeClr val="accent1">
                    <a:lumMod val="75000"/>
                  </a:schemeClr>
                </a:solidFill>
              </a:rPr>
              <a:t> (user stories)</a:t>
            </a:r>
            <a:r>
              <a:rPr sz="4000" dirty="0">
                <a:solidFill>
                  <a:schemeClr val="accent1">
                    <a:lumMod val="75000"/>
                  </a:schemeClr>
                </a:solidFill>
              </a:rPr>
              <a:t> items</a:t>
            </a:r>
          </a:p>
        </p:txBody>
      </p:sp>
      <p:sp>
        <p:nvSpPr>
          <p:cNvPr id="15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E861E-85F2-07FB-B5C5-50D781C1D37A}"/>
              </a:ext>
            </a:extLst>
          </p:cNvPr>
          <p:cNvSpPr>
            <a:spLocks noGrp="1"/>
          </p:cNvSpPr>
          <p:nvPr>
            <p:ph type="title"/>
          </p:nvPr>
        </p:nvSpPr>
        <p:spPr/>
        <p:txBody>
          <a:bodyPr>
            <a:noAutofit/>
          </a:bodyPr>
          <a:lstStyle/>
          <a:p>
            <a:pPr algn="ctr"/>
            <a:r>
              <a:rPr lang="en-US" sz="4000" dirty="0">
                <a:solidFill>
                  <a:schemeClr val="tx1">
                    <a:lumMod val="75000"/>
                  </a:schemeClr>
                </a:solidFill>
              </a:rPr>
              <a:t>Defining User Stories in </a:t>
            </a:r>
            <a:r>
              <a:rPr lang="en-US" sz="4000" dirty="0" err="1">
                <a:solidFill>
                  <a:schemeClr val="tx1">
                    <a:lumMod val="75000"/>
                  </a:schemeClr>
                </a:solidFill>
              </a:rPr>
              <a:t>Github</a:t>
            </a:r>
            <a:endParaRPr lang="en-US" sz="4000" dirty="0">
              <a:solidFill>
                <a:schemeClr val="tx1">
                  <a:lumMod val="75000"/>
                </a:schemeClr>
              </a:solidFill>
            </a:endParaRPr>
          </a:p>
        </p:txBody>
      </p:sp>
      <p:pic>
        <p:nvPicPr>
          <p:cNvPr id="5" name="Picture 4">
            <a:extLst>
              <a:ext uri="{FF2B5EF4-FFF2-40B4-BE49-F238E27FC236}">
                <a16:creationId xmlns:a16="http://schemas.microsoft.com/office/drawing/2014/main" id="{19A5BD1D-7DDD-1D17-BFAD-C8C575EC0B37}"/>
              </a:ext>
            </a:extLst>
          </p:cNvPr>
          <p:cNvPicPr>
            <a:picLocks noChangeAspect="1"/>
          </p:cNvPicPr>
          <p:nvPr/>
        </p:nvPicPr>
        <p:blipFill rotWithShape="1">
          <a:blip r:embed="rId2"/>
          <a:srcRect r="5632" b="11436"/>
          <a:stretch/>
        </p:blipFill>
        <p:spPr>
          <a:xfrm>
            <a:off x="0" y="1574800"/>
            <a:ext cx="12953952" cy="4597400"/>
          </a:xfrm>
          <a:prstGeom prst="rect">
            <a:avLst/>
          </a:prstGeom>
        </p:spPr>
      </p:pic>
      <p:sp>
        <p:nvSpPr>
          <p:cNvPr id="6" name="Oval 5">
            <a:extLst>
              <a:ext uri="{FF2B5EF4-FFF2-40B4-BE49-F238E27FC236}">
                <a16:creationId xmlns:a16="http://schemas.microsoft.com/office/drawing/2014/main" id="{CBE01D8F-957E-54F7-6529-1FFEC09DBB65}"/>
              </a:ext>
            </a:extLst>
          </p:cNvPr>
          <p:cNvSpPr/>
          <p:nvPr/>
        </p:nvSpPr>
        <p:spPr>
          <a:xfrm>
            <a:off x="241300" y="1981200"/>
            <a:ext cx="1130300" cy="546100"/>
          </a:xfrm>
          <a:prstGeom prst="ellipse">
            <a:avLst/>
          </a:prstGeom>
          <a:noFill/>
          <a:ln w="25400" cap="flat">
            <a:solidFill>
              <a:srgbClr val="FF0000"/>
            </a:solid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7" name="Oval 6">
            <a:extLst>
              <a:ext uri="{FF2B5EF4-FFF2-40B4-BE49-F238E27FC236}">
                <a16:creationId xmlns:a16="http://schemas.microsoft.com/office/drawing/2014/main" id="{0D0DAC05-F46D-04E5-65C5-17787D960198}"/>
              </a:ext>
            </a:extLst>
          </p:cNvPr>
          <p:cNvSpPr/>
          <p:nvPr/>
        </p:nvSpPr>
        <p:spPr>
          <a:xfrm>
            <a:off x="10337800" y="3289300"/>
            <a:ext cx="1295400" cy="749300"/>
          </a:xfrm>
          <a:prstGeom prst="ellipse">
            <a:avLst/>
          </a:prstGeom>
          <a:noFill/>
          <a:ln w="25400" cap="flat">
            <a:solidFill>
              <a:srgbClr val="FF0000"/>
            </a:solid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8" name="Callout: Line 7">
            <a:extLst>
              <a:ext uri="{FF2B5EF4-FFF2-40B4-BE49-F238E27FC236}">
                <a16:creationId xmlns:a16="http://schemas.microsoft.com/office/drawing/2014/main" id="{0B8D0623-ACA1-C07A-A58C-BF3AB6F2DA31}"/>
              </a:ext>
            </a:extLst>
          </p:cNvPr>
          <p:cNvSpPr/>
          <p:nvPr/>
        </p:nvSpPr>
        <p:spPr>
          <a:xfrm>
            <a:off x="5664200" y="1391162"/>
            <a:ext cx="2159000" cy="471924"/>
          </a:xfrm>
          <a:prstGeom prst="borderCallout1">
            <a:avLst>
              <a:gd name="adj1" fmla="val 18750"/>
              <a:gd name="adj2" fmla="val -8333"/>
              <a:gd name="adj3" fmla="val 284481"/>
              <a:gd name="adj4" fmla="val -72516"/>
            </a:avLst>
          </a:prstGeom>
          <a:gradFill flip="none" rotWithShape="1">
            <a:gsLst>
              <a:gs pos="0">
                <a:schemeClr val="accent1"/>
              </a:gs>
              <a:gs pos="100000">
                <a:schemeClr val="accent1">
                  <a:hueOff val="321133"/>
                  <a:satOff val="-12043"/>
                  <a:lumOff val="-7113"/>
                </a:schemeClr>
              </a:gs>
            </a:gsLst>
            <a:lin ang="5400000" scaled="0"/>
          </a:gradFill>
          <a:ln w="12700" cap="flat">
            <a:solidFill>
              <a:schemeClr val="tx1">
                <a:lumMod val="75000"/>
              </a:schemeClr>
            </a:solid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400" dirty="0">
                <a:solidFill>
                  <a:srgbClr val="FFFFFF"/>
                </a:solidFill>
                <a:effectLst>
                  <a:outerShdw blurRad="25400" dist="23998" dir="2700000" rotWithShape="0">
                    <a:srgbClr val="000000">
                      <a:alpha val="31034"/>
                    </a:srgbClr>
                  </a:outerShdw>
                </a:effectLst>
                <a:latin typeface="+mn-lt"/>
                <a:ea typeface="+mn-ea"/>
                <a:cs typeface="+mn-cs"/>
                <a:sym typeface="Helvetica Light"/>
              </a:rPr>
              <a:t>User story</a:t>
            </a:r>
            <a:endParaRPr kumimoji="0" lang="en-US"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9" name="Callout: Line 8">
            <a:extLst>
              <a:ext uri="{FF2B5EF4-FFF2-40B4-BE49-F238E27FC236}">
                <a16:creationId xmlns:a16="http://schemas.microsoft.com/office/drawing/2014/main" id="{781B54BC-1494-9AB3-B800-3E4236B40B55}"/>
              </a:ext>
            </a:extLst>
          </p:cNvPr>
          <p:cNvSpPr/>
          <p:nvPr/>
        </p:nvSpPr>
        <p:spPr>
          <a:xfrm>
            <a:off x="952500" y="4604262"/>
            <a:ext cx="2159000" cy="471924"/>
          </a:xfrm>
          <a:prstGeom prst="borderCallout1">
            <a:avLst>
              <a:gd name="adj1" fmla="val -2779"/>
              <a:gd name="adj2" fmla="val 53432"/>
              <a:gd name="adj3" fmla="val -191846"/>
              <a:gd name="adj4" fmla="val 97484"/>
            </a:avLst>
          </a:prstGeom>
          <a:gradFill flip="none" rotWithShape="1">
            <a:gsLst>
              <a:gs pos="0">
                <a:schemeClr val="accent1"/>
              </a:gs>
              <a:gs pos="100000">
                <a:schemeClr val="accent1">
                  <a:hueOff val="321133"/>
                  <a:satOff val="-12043"/>
                  <a:lumOff val="-7113"/>
                </a:schemeClr>
              </a:gs>
            </a:gsLst>
            <a:lin ang="5400000" scaled="0"/>
          </a:gradFill>
          <a:ln w="12700" cap="flat">
            <a:solidFill>
              <a:schemeClr val="tx1">
                <a:lumMod val="75000"/>
              </a:schemeClr>
            </a:solid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400" dirty="0">
                <a:solidFill>
                  <a:srgbClr val="FFFFFF"/>
                </a:solidFill>
                <a:effectLst>
                  <a:outerShdw blurRad="25400" dist="23998" dir="2700000" rotWithShape="0">
                    <a:srgbClr val="000000">
                      <a:alpha val="31034"/>
                    </a:srgbClr>
                  </a:outerShdw>
                </a:effectLst>
                <a:latin typeface="+mn-lt"/>
                <a:ea typeface="+mn-ea"/>
                <a:cs typeface="+mn-cs"/>
                <a:sym typeface="Helvetica Light"/>
              </a:rPr>
              <a:t>Extra details</a:t>
            </a:r>
            <a:endParaRPr kumimoji="0" lang="en-US"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10" name="Oval 9">
            <a:extLst>
              <a:ext uri="{FF2B5EF4-FFF2-40B4-BE49-F238E27FC236}">
                <a16:creationId xmlns:a16="http://schemas.microsoft.com/office/drawing/2014/main" id="{6BCB2987-9786-D15D-B183-31AEA766DDE6}"/>
              </a:ext>
            </a:extLst>
          </p:cNvPr>
          <p:cNvSpPr/>
          <p:nvPr/>
        </p:nvSpPr>
        <p:spPr>
          <a:xfrm>
            <a:off x="9042400" y="5283200"/>
            <a:ext cx="1473200" cy="749300"/>
          </a:xfrm>
          <a:prstGeom prst="ellipse">
            <a:avLst/>
          </a:prstGeom>
          <a:noFill/>
          <a:ln w="25400" cap="flat">
            <a:solidFill>
              <a:srgbClr val="FF0000"/>
            </a:solid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pic>
        <p:nvPicPr>
          <p:cNvPr id="12" name="Picture 11">
            <a:extLst>
              <a:ext uri="{FF2B5EF4-FFF2-40B4-BE49-F238E27FC236}">
                <a16:creationId xmlns:a16="http://schemas.microsoft.com/office/drawing/2014/main" id="{6FF1E33F-9A60-E48D-C84A-24C7C3F18521}"/>
              </a:ext>
            </a:extLst>
          </p:cNvPr>
          <p:cNvPicPr>
            <a:picLocks noChangeAspect="1"/>
          </p:cNvPicPr>
          <p:nvPr/>
        </p:nvPicPr>
        <p:blipFill>
          <a:blip r:embed="rId3"/>
          <a:stretch>
            <a:fillRect/>
          </a:stretch>
        </p:blipFill>
        <p:spPr>
          <a:xfrm>
            <a:off x="395123" y="6680580"/>
            <a:ext cx="12253953" cy="2930465"/>
          </a:xfrm>
          <a:prstGeom prst="rect">
            <a:avLst/>
          </a:prstGeom>
        </p:spPr>
      </p:pic>
      <p:sp>
        <p:nvSpPr>
          <p:cNvPr id="13" name="Callout: Line 12">
            <a:extLst>
              <a:ext uri="{FF2B5EF4-FFF2-40B4-BE49-F238E27FC236}">
                <a16:creationId xmlns:a16="http://schemas.microsoft.com/office/drawing/2014/main" id="{124E0E8D-B5E7-6AD6-1061-EA6F19CC220D}"/>
              </a:ext>
            </a:extLst>
          </p:cNvPr>
          <p:cNvSpPr/>
          <p:nvPr/>
        </p:nvSpPr>
        <p:spPr>
          <a:xfrm>
            <a:off x="5442598" y="6959596"/>
            <a:ext cx="2291701" cy="841256"/>
          </a:xfrm>
          <a:prstGeom prst="borderCallout1">
            <a:avLst>
              <a:gd name="adj1" fmla="val 18750"/>
              <a:gd name="adj2" fmla="val -8333"/>
              <a:gd name="adj3" fmla="val 184844"/>
              <a:gd name="adj4" fmla="val -68987"/>
            </a:avLst>
          </a:prstGeom>
          <a:gradFill flip="none" rotWithShape="1">
            <a:gsLst>
              <a:gs pos="0">
                <a:schemeClr val="accent1"/>
              </a:gs>
              <a:gs pos="100000">
                <a:schemeClr val="accent1">
                  <a:hueOff val="321133"/>
                  <a:satOff val="-12043"/>
                  <a:lumOff val="-7113"/>
                </a:schemeClr>
              </a:gs>
            </a:gsLst>
            <a:lin ang="5400000" scaled="0"/>
          </a:gradFill>
          <a:ln w="12700" cap="flat">
            <a:solidFill>
              <a:schemeClr val="tx1">
                <a:lumMod val="75000"/>
              </a:schemeClr>
            </a:solid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400" dirty="0">
                <a:solidFill>
                  <a:srgbClr val="FFFFFF"/>
                </a:solidFill>
                <a:effectLst>
                  <a:outerShdw blurRad="25400" dist="23998" dir="2700000" rotWithShape="0">
                    <a:srgbClr val="000000">
                      <a:alpha val="31034"/>
                    </a:srgbClr>
                  </a:outerShdw>
                </a:effectLst>
                <a:latin typeface="+mn-lt"/>
                <a:ea typeface="+mn-ea"/>
                <a:cs typeface="+mn-cs"/>
                <a:sym typeface="Helvetica Light"/>
              </a:rPr>
              <a:t>List of all issues (user stories)</a:t>
            </a:r>
            <a:endParaRPr kumimoji="0" lang="en-US" sz="2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Tree>
    <p:extLst>
      <p:ext uri="{BB962C8B-B14F-4D97-AF65-F5344CB8AC3E}">
        <p14:creationId xmlns:p14="http://schemas.microsoft.com/office/powerpoint/2010/main" val="40643023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ady for consideration  These are high-level ideas and feature descriptions that will be   considered for inclusion in the product. They are tentative so may radically change or may not be included in the final product.…"/>
          <p:cNvSpPr txBox="1">
            <a:spLocks noGrp="1"/>
          </p:cNvSpPr>
          <p:nvPr>
            <p:ph type="body" idx="1"/>
          </p:nvPr>
        </p:nvSpPr>
        <p:spPr>
          <a:prstGeom prst="rect">
            <a:avLst/>
          </a:prstGeom>
        </p:spPr>
        <p:txBody>
          <a:bodyPr/>
          <a:lstStyle/>
          <a:p>
            <a:r>
              <a:rPr b="1" i="1" dirty="0"/>
              <a:t>Ready for consideration</a:t>
            </a:r>
            <a:r>
              <a:rPr dirty="0"/>
              <a:t>	</a:t>
            </a:r>
            <a:br>
              <a:rPr dirty="0"/>
            </a:br>
            <a:r>
              <a:rPr dirty="0"/>
              <a:t>These are high-level ideas and feature descriptions that will be considered for inclusion in the product. They are tentative so may radically change or may not be included in the final product.</a:t>
            </a:r>
          </a:p>
          <a:p>
            <a:r>
              <a:rPr b="1" i="1" dirty="0"/>
              <a:t>Ready for refinement</a:t>
            </a:r>
            <a:r>
              <a:rPr dirty="0"/>
              <a:t>	</a:t>
            </a:r>
            <a:endParaRPr lang="en-US" dirty="0"/>
          </a:p>
          <a:p>
            <a:pPr marL="457200" indent="-457200">
              <a:spcBef>
                <a:spcPts val="600"/>
              </a:spcBef>
              <a:buFont typeface="Arial" panose="020B0604020202020204" pitchFamily="34" charset="0"/>
              <a:buChar char="•"/>
            </a:pPr>
            <a:r>
              <a:rPr dirty="0"/>
              <a:t>The team has agreed that this is an important item that should be implemented as part of the current development. </a:t>
            </a:r>
            <a:endParaRPr lang="en-US" dirty="0"/>
          </a:p>
          <a:p>
            <a:pPr marL="457200" indent="-457200">
              <a:spcBef>
                <a:spcPts val="600"/>
              </a:spcBef>
              <a:buFont typeface="Arial" panose="020B0604020202020204" pitchFamily="34" charset="0"/>
              <a:buChar char="•"/>
            </a:pPr>
            <a:r>
              <a:rPr dirty="0"/>
              <a:t>There is a reasonably clear definition of what is required. However, work is needed to understand and refine the item.</a:t>
            </a:r>
          </a:p>
          <a:p>
            <a:r>
              <a:rPr b="1" i="1" dirty="0"/>
              <a:t>Ready for implementation	</a:t>
            </a:r>
            <a:endParaRPr lang="en-US" b="1" i="1" dirty="0"/>
          </a:p>
          <a:p>
            <a:pPr marL="457200" indent="-457200">
              <a:spcBef>
                <a:spcPts val="600"/>
              </a:spcBef>
              <a:buFont typeface="Arial" panose="020B0604020202020204" pitchFamily="34" charset="0"/>
              <a:buChar char="•"/>
            </a:pPr>
            <a:r>
              <a:rPr dirty="0"/>
              <a:t>The PBI has enough detail for the team to estimate the effort involved and to implement the item. Dependencies on other items have been identified.</a:t>
            </a:r>
          </a:p>
        </p:txBody>
      </p:sp>
      <p:sp>
        <p:nvSpPr>
          <p:cNvPr id="160" name="Table 2.7 Product backlog item states"/>
          <p:cNvSpPr txBox="1">
            <a:spLocks noGrp="1"/>
          </p:cNvSpPr>
          <p:nvPr>
            <p:ph type="title"/>
          </p:nvPr>
        </p:nvSpPr>
        <p:spPr>
          <a:prstGeom prst="rect">
            <a:avLst/>
          </a:prstGeom>
        </p:spPr>
        <p:txBody>
          <a:bodyPr>
            <a:noAutofit/>
          </a:bodyPr>
          <a:lstStyle/>
          <a:p>
            <a:pPr algn="ctr"/>
            <a:r>
              <a:rPr sz="4000" dirty="0">
                <a:solidFill>
                  <a:schemeClr val="accent1">
                    <a:lumMod val="75000"/>
                  </a:schemeClr>
                </a:solidFill>
              </a:rPr>
              <a:t>Product backlog item states</a:t>
            </a:r>
          </a:p>
        </p:txBody>
      </p:sp>
      <p:sp>
        <p:nvSpPr>
          <p:cNvPr id="16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Figure 2.5 Product backlog activities"/>
          <p:cNvSpPr txBox="1">
            <a:spLocks noGrp="1"/>
          </p:cNvSpPr>
          <p:nvPr>
            <p:ph type="title"/>
          </p:nvPr>
        </p:nvSpPr>
        <p:spPr>
          <a:prstGeom prst="rect">
            <a:avLst/>
          </a:prstGeom>
        </p:spPr>
        <p:txBody>
          <a:bodyPr>
            <a:noAutofit/>
          </a:bodyPr>
          <a:lstStyle/>
          <a:p>
            <a:pPr algn="ctr"/>
            <a:r>
              <a:rPr sz="4000" dirty="0">
                <a:solidFill>
                  <a:schemeClr val="accent1">
                    <a:lumMod val="75000"/>
                  </a:schemeClr>
                </a:solidFill>
              </a:rPr>
              <a:t>Product backlog activities</a:t>
            </a:r>
          </a:p>
        </p:txBody>
      </p:sp>
      <p:sp>
        <p:nvSpPr>
          <p:cNvPr id="16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pic>
        <p:nvPicPr>
          <p:cNvPr id="3" name="Picture 2">
            <a:extLst>
              <a:ext uri="{FF2B5EF4-FFF2-40B4-BE49-F238E27FC236}">
                <a16:creationId xmlns:a16="http://schemas.microsoft.com/office/drawing/2014/main" id="{C2B98535-8773-C940-AA4A-E94097689161}"/>
              </a:ext>
            </a:extLst>
          </p:cNvPr>
          <p:cNvPicPr>
            <a:picLocks noChangeAspect="1"/>
          </p:cNvPicPr>
          <p:nvPr/>
        </p:nvPicPr>
        <p:blipFill rotWithShape="1">
          <a:blip r:embed="rId2">
            <a:extLst>
              <a:ext uri="{28A0092B-C50C-407E-A947-70E740481C1C}">
                <a14:useLocalDpi xmlns:a14="http://schemas.microsoft.com/office/drawing/2010/main" val="0"/>
              </a:ext>
            </a:extLst>
          </a:blip>
          <a:srcRect l="16470" t="8757" r="13959" b="50730"/>
          <a:stretch/>
        </p:blipFill>
        <p:spPr>
          <a:xfrm>
            <a:off x="1184223" y="1454045"/>
            <a:ext cx="10553075" cy="8343244"/>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lan-driven development evolved to support the engineering of large, long-lifetime systems (such as aircraft control systems) where teams may be geographically dispersed and work on the software for several years.…"/>
          <p:cNvSpPr txBox="1">
            <a:spLocks noGrp="1"/>
          </p:cNvSpPr>
          <p:nvPr>
            <p:ph type="body" idx="1"/>
          </p:nvPr>
        </p:nvSpPr>
        <p:spPr>
          <a:prstGeom prst="rect">
            <a:avLst/>
          </a:prstGeom>
        </p:spPr>
        <p:txBody>
          <a:bodyPr/>
          <a:lstStyle/>
          <a:p>
            <a:r>
              <a:rPr dirty="0"/>
              <a:t>Plan-driven development </a:t>
            </a:r>
            <a:r>
              <a:rPr lang="en-US" dirty="0"/>
              <a:t>was</a:t>
            </a:r>
            <a:r>
              <a:rPr dirty="0"/>
              <a:t> to engineer</a:t>
            </a:r>
            <a:r>
              <a:rPr lang="en-US" dirty="0"/>
              <a:t> </a:t>
            </a:r>
            <a:r>
              <a:rPr dirty="0"/>
              <a:t>large, long-lifetime systems </a:t>
            </a:r>
            <a:endParaRPr lang="en-US" dirty="0"/>
          </a:p>
          <a:p>
            <a:pPr lvl="1"/>
            <a:r>
              <a:rPr lang="en-US" dirty="0"/>
              <a:t>Examples: </a:t>
            </a:r>
            <a:r>
              <a:rPr dirty="0"/>
              <a:t>aircraft control systems</a:t>
            </a:r>
            <a:r>
              <a:rPr lang="en-US" dirty="0"/>
              <a:t>, banking, insurance, etc.</a:t>
            </a:r>
          </a:p>
          <a:p>
            <a:pPr lvl="1"/>
            <a:r>
              <a:rPr lang="en-US" dirty="0"/>
              <a:t>These </a:t>
            </a:r>
            <a:r>
              <a:rPr dirty="0"/>
              <a:t>software </a:t>
            </a:r>
            <a:r>
              <a:rPr lang="en-US" dirty="0"/>
              <a:t>are often used </a:t>
            </a:r>
            <a:r>
              <a:rPr dirty="0"/>
              <a:t>for several years</a:t>
            </a:r>
            <a:r>
              <a:rPr lang="en-US" dirty="0"/>
              <a:t> (decades!)</a:t>
            </a:r>
            <a:r>
              <a:rPr dirty="0"/>
              <a:t>.</a:t>
            </a:r>
          </a:p>
          <a:p>
            <a:pPr lvl="1"/>
            <a:r>
              <a:rPr dirty="0"/>
              <a:t>This approach is based on </a:t>
            </a:r>
            <a:r>
              <a:rPr lang="en-US" dirty="0"/>
              <a:t>“sequential” </a:t>
            </a:r>
            <a:r>
              <a:rPr dirty="0"/>
              <a:t>software development processes </a:t>
            </a:r>
            <a:r>
              <a:rPr lang="en-US" dirty="0"/>
              <a:t>(aka Waterfall approach) for </a:t>
            </a:r>
            <a:r>
              <a:rPr dirty="0"/>
              <a:t>project planning, requirements specification and analysis and system modelling.</a:t>
            </a:r>
          </a:p>
          <a:p>
            <a:pPr lvl="1"/>
            <a:r>
              <a:rPr lang="en-US" dirty="0"/>
              <a:t>P</a:t>
            </a:r>
            <a:r>
              <a:rPr dirty="0"/>
              <a:t>lan-driven </a:t>
            </a:r>
            <a:r>
              <a:rPr lang="en-US" dirty="0"/>
              <a:t>approach</a:t>
            </a:r>
            <a:r>
              <a:rPr dirty="0"/>
              <a:t> involves </a:t>
            </a:r>
            <a:br>
              <a:rPr lang="en-US" dirty="0"/>
            </a:br>
            <a:r>
              <a:rPr dirty="0"/>
              <a:t>overheads and documentation</a:t>
            </a:r>
            <a:br>
              <a:rPr lang="en-US" dirty="0"/>
            </a:br>
            <a:r>
              <a:rPr dirty="0"/>
              <a:t> and it </a:t>
            </a:r>
            <a:r>
              <a:rPr lang="en-US" dirty="0"/>
              <a:t>is</a:t>
            </a:r>
            <a:r>
              <a:rPr dirty="0"/>
              <a:t> not rapid</a:t>
            </a:r>
            <a:r>
              <a:rPr lang="en-US" dirty="0"/>
              <a:t>!</a:t>
            </a:r>
            <a:endParaRPr dirty="0"/>
          </a:p>
        </p:txBody>
      </p:sp>
      <p:sp>
        <p:nvSpPr>
          <p:cNvPr id="71" name="Agile methods"/>
          <p:cNvSpPr txBox="1">
            <a:spLocks noGrp="1"/>
          </p:cNvSpPr>
          <p:nvPr>
            <p:ph type="title"/>
          </p:nvPr>
        </p:nvSpPr>
        <p:spPr>
          <a:prstGeom prst="rect">
            <a:avLst/>
          </a:prstGeom>
        </p:spPr>
        <p:txBody>
          <a:bodyPr>
            <a:normAutofit fontScale="90000"/>
          </a:bodyPr>
          <a:lstStyle/>
          <a:p>
            <a:r>
              <a:rPr lang="en-US" dirty="0"/>
              <a:t>Conventional Software Engineering:</a:t>
            </a:r>
            <a:br>
              <a:rPr lang="en-US" dirty="0"/>
            </a:br>
            <a:r>
              <a:rPr lang="en-US" dirty="0"/>
              <a:t>Waterfall</a:t>
            </a:r>
            <a:r>
              <a:rPr dirty="0"/>
              <a:t> </a:t>
            </a:r>
            <a:r>
              <a:rPr lang="en-US" dirty="0"/>
              <a:t>Methodology!</a:t>
            </a:r>
            <a:endParaRPr dirty="0"/>
          </a:p>
        </p:txBody>
      </p:sp>
      <p:sp>
        <p:nvSpPr>
          <p:cNvPr id="72"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pic>
        <p:nvPicPr>
          <p:cNvPr id="1026" name="Picture 2" descr="2.1.Waterfall-model.eps">
            <a:extLst>
              <a:ext uri="{FF2B5EF4-FFF2-40B4-BE49-F238E27FC236}">
                <a16:creationId xmlns:a16="http://schemas.microsoft.com/office/drawing/2014/main" id="{B7C79F28-7468-7DC8-D0D9-DEC00345B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7570" y="4424293"/>
            <a:ext cx="7569959" cy="42581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Refinement  Existing PBIs are analysed and refined to create more detailed PBIs. This may lead to the creation of new product backlog items.…"/>
          <p:cNvSpPr txBox="1">
            <a:spLocks noGrp="1"/>
          </p:cNvSpPr>
          <p:nvPr>
            <p:ph type="body" idx="1"/>
          </p:nvPr>
        </p:nvSpPr>
        <p:spPr>
          <a:prstGeom prst="rect">
            <a:avLst/>
          </a:prstGeom>
        </p:spPr>
        <p:txBody>
          <a:bodyPr/>
          <a:lstStyle/>
          <a:p>
            <a:pPr marL="221080" indent="-221080" defTabSz="525779">
              <a:spcBef>
                <a:spcPts val="2700"/>
              </a:spcBef>
              <a:defRPr sz="2520"/>
            </a:pPr>
            <a:r>
              <a:rPr b="1" i="1" dirty="0"/>
              <a:t>Refinement</a:t>
            </a:r>
            <a:r>
              <a:rPr dirty="0"/>
              <a:t> </a:t>
            </a:r>
            <a:br>
              <a:rPr dirty="0"/>
            </a:br>
            <a:r>
              <a:rPr dirty="0"/>
              <a:t>Existing PBIs are analy</a:t>
            </a:r>
            <a:r>
              <a:rPr lang="en-US" dirty="0"/>
              <a:t>z</a:t>
            </a:r>
            <a:r>
              <a:rPr dirty="0"/>
              <a:t>ed and refined to create more detailed PBIs. This may lead to the creation of new product backlog items.</a:t>
            </a:r>
          </a:p>
          <a:p>
            <a:pPr marL="221080" indent="-221080" defTabSz="525779">
              <a:spcBef>
                <a:spcPts val="2700"/>
              </a:spcBef>
              <a:defRPr sz="2520"/>
            </a:pPr>
            <a:r>
              <a:rPr b="1" dirty="0"/>
              <a:t>Estimation</a:t>
            </a:r>
            <a:br>
              <a:rPr dirty="0"/>
            </a:br>
            <a:r>
              <a:rPr dirty="0"/>
              <a:t>The team estimate the amount of work required to implement a PBI and add this assessment to each analy</a:t>
            </a:r>
            <a:r>
              <a:rPr lang="en-US" dirty="0"/>
              <a:t>z</a:t>
            </a:r>
            <a:r>
              <a:rPr dirty="0"/>
              <a:t>ed PBI.</a:t>
            </a:r>
          </a:p>
          <a:p>
            <a:pPr marL="221080" indent="-221080" defTabSz="525779">
              <a:spcBef>
                <a:spcPts val="2700"/>
              </a:spcBef>
              <a:defRPr sz="2520"/>
            </a:pPr>
            <a:r>
              <a:rPr b="1" dirty="0"/>
              <a:t>Creation</a:t>
            </a:r>
            <a:r>
              <a:rPr dirty="0"/>
              <a:t> </a:t>
            </a:r>
            <a:br>
              <a:rPr dirty="0"/>
            </a:br>
            <a:r>
              <a:rPr dirty="0"/>
              <a:t>New items are added to the backlog. These may be new features suggested by the product manager, required feature changes, engineering improvements, or process activities such as the assessment of development tools that might be used.</a:t>
            </a:r>
          </a:p>
          <a:p>
            <a:pPr marL="221080" indent="-221080" defTabSz="525779">
              <a:spcBef>
                <a:spcPts val="2700"/>
              </a:spcBef>
              <a:defRPr sz="2520"/>
            </a:pPr>
            <a:r>
              <a:rPr b="1" dirty="0"/>
              <a:t>Prioritization</a:t>
            </a:r>
            <a:br>
              <a:rPr dirty="0"/>
            </a:br>
            <a:r>
              <a:rPr dirty="0"/>
              <a:t>The product backlog items are reordered to take new information and changed circumstances into account.</a:t>
            </a:r>
          </a:p>
        </p:txBody>
      </p:sp>
      <p:sp>
        <p:nvSpPr>
          <p:cNvPr id="168" name="Product backlog activities"/>
          <p:cNvSpPr txBox="1">
            <a:spLocks noGrp="1"/>
          </p:cNvSpPr>
          <p:nvPr>
            <p:ph type="title"/>
          </p:nvPr>
        </p:nvSpPr>
        <p:spPr>
          <a:prstGeom prst="rect">
            <a:avLst/>
          </a:prstGeom>
        </p:spPr>
        <p:txBody>
          <a:bodyPr/>
          <a:lstStyle/>
          <a:p>
            <a:r>
              <a:t>Product backlog activities</a:t>
            </a:r>
          </a:p>
        </p:txBody>
      </p:sp>
      <p:sp>
        <p:nvSpPr>
          <p:cNvPr id="16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30</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Effort required…"/>
          <p:cNvSpPr txBox="1">
            <a:spLocks noGrp="1"/>
          </p:cNvSpPr>
          <p:nvPr>
            <p:ph type="body" idx="1"/>
          </p:nvPr>
        </p:nvSpPr>
        <p:spPr>
          <a:prstGeom prst="rect">
            <a:avLst/>
          </a:prstGeom>
        </p:spPr>
        <p:txBody>
          <a:bodyPr/>
          <a:lstStyle/>
          <a:p>
            <a:r>
              <a:rPr dirty="0"/>
              <a:t>Effort required</a:t>
            </a:r>
          </a:p>
          <a:p>
            <a:pPr lvl="1"/>
            <a:r>
              <a:rPr dirty="0"/>
              <a:t>This may be expressed in person-hours or person-days i.e. the number of hours or days it would take one person to implement that PBI. </a:t>
            </a:r>
            <a:endParaRPr lang="en-US" dirty="0"/>
          </a:p>
          <a:p>
            <a:pPr lvl="1"/>
            <a:r>
              <a:rPr dirty="0"/>
              <a:t>This is not the same as calendar time. Several people may work on an item, which may shorten the calendar time required.  </a:t>
            </a:r>
          </a:p>
          <a:p>
            <a:r>
              <a:rPr dirty="0"/>
              <a:t>Story points</a:t>
            </a:r>
          </a:p>
          <a:p>
            <a:pPr lvl="1">
              <a:spcBef>
                <a:spcPts val="600"/>
              </a:spcBef>
            </a:pPr>
            <a:r>
              <a:rPr dirty="0"/>
              <a:t>Story points are an arbitrary estimate of the effort involved in implementing a PBI, taking into account the size of the task, its complexity, the technology that may be required and the ‘unknown’ characteristics of the work. </a:t>
            </a:r>
          </a:p>
          <a:p>
            <a:pPr lvl="1"/>
            <a:r>
              <a:rPr dirty="0"/>
              <a:t>Story points are estimated relatively. The team agree</a:t>
            </a:r>
            <a:r>
              <a:rPr lang="en-US" dirty="0"/>
              <a:t>s</a:t>
            </a:r>
            <a:r>
              <a:rPr dirty="0"/>
              <a:t> on the story points for a baseline task and other tasks are estimated by comparison with this e.g. more/less complex, larger/smaller etc.  </a:t>
            </a:r>
          </a:p>
        </p:txBody>
      </p:sp>
      <p:sp>
        <p:nvSpPr>
          <p:cNvPr id="172" name="PBI estimation metrics"/>
          <p:cNvSpPr txBox="1">
            <a:spLocks noGrp="1"/>
          </p:cNvSpPr>
          <p:nvPr>
            <p:ph type="title"/>
          </p:nvPr>
        </p:nvSpPr>
        <p:spPr>
          <a:prstGeom prst="rect">
            <a:avLst/>
          </a:prstGeom>
        </p:spPr>
        <p:txBody>
          <a:bodyPr/>
          <a:lstStyle/>
          <a:p>
            <a:r>
              <a:t>PBI estimation metrics</a:t>
            </a:r>
          </a:p>
        </p:txBody>
      </p:sp>
      <p:sp>
        <p:nvSpPr>
          <p:cNvPr id="17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31</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F87119-1A82-2DFA-6375-332CFDB20A17}"/>
              </a:ext>
            </a:extLst>
          </p:cNvPr>
          <p:cNvSpPr>
            <a:spLocks noGrp="1"/>
          </p:cNvSpPr>
          <p:nvPr>
            <p:ph type="body" idx="1"/>
          </p:nvPr>
        </p:nvSpPr>
        <p:spPr/>
        <p:txBody>
          <a:bodyPr/>
          <a:lstStyle/>
          <a:p>
            <a:pPr lvl="1">
              <a:spcBef>
                <a:spcPts val="600"/>
              </a:spcBef>
            </a:pPr>
            <a:r>
              <a:rPr lang="en-US" dirty="0"/>
              <a:t>Amazon approach: </a:t>
            </a:r>
            <a:r>
              <a:rPr lang="en-US" b="1" dirty="0"/>
              <a:t>T-shirt sizing </a:t>
            </a:r>
            <a:r>
              <a:rPr lang="en-US" dirty="0"/>
              <a:t>(small, medium, large, </a:t>
            </a:r>
            <a:r>
              <a:rPr lang="en-US" dirty="0" err="1"/>
              <a:t>xlarge</a:t>
            </a:r>
            <a:r>
              <a:rPr lang="en-US" dirty="0"/>
              <a:t>,…)</a:t>
            </a:r>
          </a:p>
          <a:p>
            <a:pPr lvl="1">
              <a:spcBef>
                <a:spcPts val="600"/>
              </a:spcBef>
            </a:pPr>
            <a:endParaRPr lang="en-US" dirty="0"/>
          </a:p>
          <a:p>
            <a:pPr lvl="1">
              <a:spcBef>
                <a:spcPts val="600"/>
              </a:spcBef>
            </a:pPr>
            <a:endParaRPr lang="en-US" dirty="0"/>
          </a:p>
          <a:p>
            <a:pPr lvl="1">
              <a:spcBef>
                <a:spcPts val="600"/>
              </a:spcBef>
            </a:pPr>
            <a:endParaRPr lang="en-US" dirty="0"/>
          </a:p>
          <a:p>
            <a:pPr lvl="1">
              <a:spcBef>
                <a:spcPts val="600"/>
              </a:spcBef>
            </a:pPr>
            <a:endParaRPr lang="en-US" dirty="0"/>
          </a:p>
          <a:p>
            <a:pPr lvl="1">
              <a:spcBef>
                <a:spcPts val="600"/>
              </a:spcBef>
            </a:pPr>
            <a:endParaRPr lang="en-US" dirty="0"/>
          </a:p>
          <a:p>
            <a:pPr lvl="1">
              <a:spcBef>
                <a:spcPts val="600"/>
              </a:spcBef>
            </a:pPr>
            <a:endParaRPr lang="en-US" dirty="0"/>
          </a:p>
          <a:p>
            <a:pPr lvl="1">
              <a:spcBef>
                <a:spcPts val="600"/>
              </a:spcBef>
            </a:pPr>
            <a:endParaRPr lang="en-US" dirty="0"/>
          </a:p>
          <a:p>
            <a:pPr lvl="1">
              <a:spcBef>
                <a:spcPts val="600"/>
              </a:spcBef>
            </a:pPr>
            <a:endParaRPr lang="en-US" dirty="0"/>
          </a:p>
          <a:p>
            <a:pPr lvl="1">
              <a:spcBef>
                <a:spcPts val="600"/>
              </a:spcBef>
            </a:pPr>
            <a:r>
              <a:rPr lang="en-US" b="1" dirty="0"/>
              <a:t>Poker planner</a:t>
            </a:r>
            <a:r>
              <a:rPr lang="en-US" dirty="0"/>
              <a:t>: </a:t>
            </a:r>
          </a:p>
          <a:p>
            <a:pPr lvl="2">
              <a:spcBef>
                <a:spcPts val="600"/>
              </a:spcBef>
            </a:pPr>
            <a:r>
              <a:rPr lang="en-US" sz="2000" dirty="0"/>
              <a:t>use cards based on Fibonacci sequence across the</a:t>
            </a:r>
            <a:br>
              <a:rPr lang="en-US" sz="2000" dirty="0"/>
            </a:br>
            <a:r>
              <a:rPr lang="en-US" sz="2000" dirty="0"/>
              <a:t>team </a:t>
            </a:r>
          </a:p>
          <a:p>
            <a:pPr lvl="2">
              <a:spcBef>
                <a:spcPts val="600"/>
              </a:spcBef>
            </a:pPr>
            <a:r>
              <a:rPr lang="en-US" sz="2000" dirty="0"/>
              <a:t>read the user story and ask everyone to show cards </a:t>
            </a:r>
            <a:br>
              <a:rPr lang="en-US" sz="2000" dirty="0"/>
            </a:br>
            <a:r>
              <a:rPr lang="en-US" sz="2000" dirty="0"/>
              <a:t>at the same time</a:t>
            </a:r>
          </a:p>
          <a:p>
            <a:pPr lvl="2">
              <a:spcBef>
                <a:spcPts val="600"/>
              </a:spcBef>
            </a:pPr>
            <a:r>
              <a:rPr lang="en-US" sz="2000" dirty="0"/>
              <a:t>ask outliers to explain their position. </a:t>
            </a:r>
          </a:p>
          <a:p>
            <a:pPr lvl="2">
              <a:spcBef>
                <a:spcPts val="600"/>
              </a:spcBef>
            </a:pPr>
            <a:r>
              <a:rPr lang="en-US" sz="2000" dirty="0"/>
              <a:t>do this until the team reaches a consensus </a:t>
            </a:r>
          </a:p>
          <a:p>
            <a:endParaRPr lang="en-US" dirty="0"/>
          </a:p>
        </p:txBody>
      </p:sp>
      <p:sp>
        <p:nvSpPr>
          <p:cNvPr id="3" name="Title 2">
            <a:extLst>
              <a:ext uri="{FF2B5EF4-FFF2-40B4-BE49-F238E27FC236}">
                <a16:creationId xmlns:a16="http://schemas.microsoft.com/office/drawing/2014/main" id="{8A646E0A-35F1-1077-1F9E-02A1C0A5E2E0}"/>
              </a:ext>
            </a:extLst>
          </p:cNvPr>
          <p:cNvSpPr>
            <a:spLocks noGrp="1"/>
          </p:cNvSpPr>
          <p:nvPr>
            <p:ph type="title"/>
          </p:nvPr>
        </p:nvSpPr>
        <p:spPr/>
        <p:txBody>
          <a:bodyPr>
            <a:normAutofit/>
          </a:bodyPr>
          <a:lstStyle/>
          <a:p>
            <a:r>
              <a:rPr lang="en-US" dirty="0"/>
              <a:t>How to </a:t>
            </a:r>
            <a:r>
              <a:rPr lang="en-US" dirty="0">
                <a:solidFill>
                  <a:srgbClr val="FF0000"/>
                </a:solidFill>
              </a:rPr>
              <a:t>estimate</a:t>
            </a:r>
            <a:r>
              <a:rPr lang="en-US" dirty="0"/>
              <a:t> the work a user story takes?</a:t>
            </a:r>
          </a:p>
        </p:txBody>
      </p:sp>
      <p:pic>
        <p:nvPicPr>
          <p:cNvPr id="4" name="Picture 2" descr="What is Planning Poker in Agile?">
            <a:extLst>
              <a:ext uri="{FF2B5EF4-FFF2-40B4-BE49-F238E27FC236}">
                <a16:creationId xmlns:a16="http://schemas.microsoft.com/office/drawing/2014/main" id="{E822A6FF-7B78-4AC6-6D0F-ED6684A4DC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56" t="4653" r="10652" b="6232"/>
          <a:stretch/>
        </p:blipFill>
        <p:spPr bwMode="auto">
          <a:xfrm>
            <a:off x="8293100" y="5170986"/>
            <a:ext cx="4711700" cy="45282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35372F9-872E-6860-BB28-33D7A4CE7014}"/>
              </a:ext>
            </a:extLst>
          </p:cNvPr>
          <p:cNvPicPr>
            <a:picLocks noChangeAspect="1"/>
          </p:cNvPicPr>
          <p:nvPr/>
        </p:nvPicPr>
        <p:blipFill>
          <a:blip r:embed="rId3"/>
          <a:stretch>
            <a:fillRect/>
          </a:stretch>
        </p:blipFill>
        <p:spPr>
          <a:xfrm>
            <a:off x="2999488" y="2176830"/>
            <a:ext cx="5973322" cy="2994156"/>
          </a:xfrm>
          <a:prstGeom prst="rect">
            <a:avLst/>
          </a:prstGeom>
        </p:spPr>
      </p:pic>
    </p:spTree>
    <p:extLst>
      <p:ext uri="{BB962C8B-B14F-4D97-AF65-F5344CB8AC3E}">
        <p14:creationId xmlns:p14="http://schemas.microsoft.com/office/powerpoint/2010/main" val="19541990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roducts are developed in a series of sprints, each of which delivers an increment of the product or supporting software.…"/>
          <p:cNvSpPr txBox="1">
            <a:spLocks noGrp="1"/>
          </p:cNvSpPr>
          <p:nvPr>
            <p:ph type="body" idx="1"/>
          </p:nvPr>
        </p:nvSpPr>
        <p:spPr>
          <a:prstGeom prst="rect">
            <a:avLst/>
          </a:prstGeom>
        </p:spPr>
        <p:txBody>
          <a:bodyPr/>
          <a:lstStyle/>
          <a:p>
            <a:r>
              <a:rPr dirty="0"/>
              <a:t>Products are developed in a series of sprints, each of which delivers an increment of the product or supporting software. </a:t>
            </a:r>
          </a:p>
          <a:p>
            <a:endParaRPr lang="en-US" dirty="0"/>
          </a:p>
          <a:p>
            <a:r>
              <a:rPr dirty="0"/>
              <a:t>Sprints are short duration activities (</a:t>
            </a:r>
            <a:r>
              <a:rPr lang="en-US" dirty="0"/>
              <a:t>2</a:t>
            </a:r>
            <a:r>
              <a:rPr dirty="0"/>
              <a:t>-4 weeks</a:t>
            </a:r>
            <a:r>
              <a:rPr lang="en-US" dirty="0"/>
              <a:t> or sometimes up to 6 weeks</a:t>
            </a:r>
            <a:r>
              <a:rPr dirty="0"/>
              <a:t>) and take place between </a:t>
            </a:r>
            <a:r>
              <a:rPr lang="en-US" u="sng" dirty="0"/>
              <a:t>a defined</a:t>
            </a:r>
            <a:r>
              <a:rPr dirty="0"/>
              <a:t> start and end date. </a:t>
            </a:r>
            <a:endParaRPr lang="en-US" dirty="0"/>
          </a:p>
          <a:p>
            <a:endParaRPr lang="en-US" dirty="0"/>
          </a:p>
          <a:p>
            <a:r>
              <a:rPr dirty="0"/>
              <a:t>Sprints are timeboxed, </a:t>
            </a:r>
            <a:r>
              <a:rPr i="1" dirty="0"/>
              <a:t>which means that development stops at the end of a sprint </a:t>
            </a:r>
            <a:r>
              <a:rPr i="1" u="sng" dirty="0"/>
              <a:t>whether or not the work has been completed</a:t>
            </a:r>
            <a:r>
              <a:rPr dirty="0"/>
              <a:t>.</a:t>
            </a:r>
          </a:p>
          <a:p>
            <a:endParaRPr lang="en-US" dirty="0"/>
          </a:p>
          <a:p>
            <a:r>
              <a:rPr dirty="0"/>
              <a:t>During a sprint, the team work on the </a:t>
            </a:r>
            <a:r>
              <a:rPr lang="en-US" dirty="0"/>
              <a:t>tasks of the certain </a:t>
            </a:r>
            <a:r>
              <a:rPr dirty="0"/>
              <a:t>backlog</a:t>
            </a:r>
            <a:r>
              <a:rPr lang="en-US" dirty="0"/>
              <a:t> items</a:t>
            </a:r>
            <a:r>
              <a:rPr dirty="0"/>
              <a:t>.</a:t>
            </a:r>
          </a:p>
        </p:txBody>
      </p:sp>
      <p:sp>
        <p:nvSpPr>
          <p:cNvPr id="180" name="Timeboxed sprints"/>
          <p:cNvSpPr txBox="1">
            <a:spLocks noGrp="1"/>
          </p:cNvSpPr>
          <p:nvPr>
            <p:ph type="title"/>
          </p:nvPr>
        </p:nvSpPr>
        <p:spPr>
          <a:prstGeom prst="rect">
            <a:avLst/>
          </a:prstGeom>
        </p:spPr>
        <p:txBody>
          <a:bodyPr/>
          <a:lstStyle/>
          <a:p>
            <a:r>
              <a:t>Timeboxed sprints</a:t>
            </a:r>
          </a:p>
        </p:txBody>
      </p:sp>
      <p:sp>
        <p:nvSpPr>
          <p:cNvPr id="18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33</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Figure 2.6 Benefits of using timeboxed sprints"/>
          <p:cNvSpPr txBox="1">
            <a:spLocks noGrp="1"/>
          </p:cNvSpPr>
          <p:nvPr>
            <p:ph type="title"/>
          </p:nvPr>
        </p:nvSpPr>
        <p:spPr>
          <a:prstGeom prst="rect">
            <a:avLst/>
          </a:prstGeom>
        </p:spPr>
        <p:txBody>
          <a:bodyPr>
            <a:noAutofit/>
          </a:bodyPr>
          <a:lstStyle/>
          <a:p>
            <a:r>
              <a:rPr sz="4000" dirty="0">
                <a:solidFill>
                  <a:schemeClr val="accent1">
                    <a:lumMod val="75000"/>
                  </a:schemeClr>
                </a:solidFill>
              </a:rPr>
              <a:t>Benefits of using timeboxed sprints</a:t>
            </a:r>
          </a:p>
        </p:txBody>
      </p:sp>
      <p:sp>
        <p:nvSpPr>
          <p:cNvPr id="18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pic>
        <p:nvPicPr>
          <p:cNvPr id="4" name="Picture 3">
            <a:extLst>
              <a:ext uri="{FF2B5EF4-FFF2-40B4-BE49-F238E27FC236}">
                <a16:creationId xmlns:a16="http://schemas.microsoft.com/office/drawing/2014/main" id="{5922558F-9D20-2746-A906-1B73569B7F9B}"/>
              </a:ext>
            </a:extLst>
          </p:cNvPr>
          <p:cNvPicPr>
            <a:picLocks noChangeAspect="1"/>
          </p:cNvPicPr>
          <p:nvPr/>
        </p:nvPicPr>
        <p:blipFill rotWithShape="1">
          <a:blip r:embed="rId2">
            <a:extLst>
              <a:ext uri="{28A0092B-C50C-407E-A947-70E740481C1C}">
                <a14:useLocalDpi xmlns:a14="http://schemas.microsoft.com/office/drawing/2010/main" val="0"/>
              </a:ext>
            </a:extLst>
          </a:blip>
          <a:srcRect l="15373" t="15620" r="10476" b="52945"/>
          <a:stretch/>
        </p:blipFill>
        <p:spPr>
          <a:xfrm>
            <a:off x="316257" y="1190625"/>
            <a:ext cx="12176269" cy="7372349"/>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print planning  Work items to be completed in that sprint are selected and, if necessary, refined to create a sprint backlog. This should not last more than a day at the beginning of the sprint.…"/>
          <p:cNvSpPr txBox="1">
            <a:spLocks noGrp="1"/>
          </p:cNvSpPr>
          <p:nvPr>
            <p:ph type="body" idx="1"/>
          </p:nvPr>
        </p:nvSpPr>
        <p:spPr>
          <a:prstGeom prst="rect">
            <a:avLst/>
          </a:prstGeom>
        </p:spPr>
        <p:txBody>
          <a:bodyPr>
            <a:normAutofit fontScale="92500" lnSpcReduction="20000"/>
          </a:bodyPr>
          <a:lstStyle/>
          <a:p>
            <a:pPr marL="0" indent="0">
              <a:buNone/>
            </a:pPr>
            <a:r>
              <a:rPr b="1" i="1" dirty="0"/>
              <a:t>Sprint planning</a:t>
            </a:r>
            <a:r>
              <a:rPr dirty="0"/>
              <a:t> </a:t>
            </a:r>
            <a:endParaRPr lang="en-US" dirty="0"/>
          </a:p>
          <a:p>
            <a:pPr>
              <a:spcBef>
                <a:spcPts val="1200"/>
              </a:spcBef>
            </a:pPr>
            <a:r>
              <a:rPr dirty="0"/>
              <a:t>Work items to be completed in that sprint are selected and refined to create a sprint backlog. </a:t>
            </a:r>
            <a:endParaRPr lang="en-US" dirty="0"/>
          </a:p>
          <a:p>
            <a:pPr>
              <a:spcBef>
                <a:spcPts val="1200"/>
              </a:spcBef>
            </a:pPr>
            <a:r>
              <a:rPr dirty="0"/>
              <a:t>This should not last more than a day at the beginning of the sprint.</a:t>
            </a:r>
          </a:p>
          <a:p>
            <a:pPr marL="0" indent="0">
              <a:buNone/>
            </a:pPr>
            <a:r>
              <a:rPr b="1" i="1" dirty="0"/>
              <a:t>Sprint execution</a:t>
            </a:r>
            <a:endParaRPr lang="en-US" b="1" i="1" dirty="0"/>
          </a:p>
          <a:p>
            <a:pPr>
              <a:spcBef>
                <a:spcPts val="1200"/>
              </a:spcBef>
            </a:pPr>
            <a:r>
              <a:rPr dirty="0"/>
              <a:t>The team work to implement the sprint backlog items that have been chosen for that sprint. </a:t>
            </a:r>
            <a:endParaRPr lang="en-US" dirty="0"/>
          </a:p>
          <a:p>
            <a:pPr>
              <a:spcBef>
                <a:spcPts val="1200"/>
              </a:spcBef>
            </a:pPr>
            <a:r>
              <a:rPr dirty="0"/>
              <a:t>If it is impossible to complete all of the sprint backlog items, the sprint is not extended. </a:t>
            </a:r>
            <a:endParaRPr lang="en-US" dirty="0"/>
          </a:p>
          <a:p>
            <a:pPr>
              <a:spcBef>
                <a:spcPts val="1200"/>
              </a:spcBef>
            </a:pPr>
            <a:r>
              <a:rPr dirty="0"/>
              <a:t>The unfinished items are returned to the product backlog </a:t>
            </a:r>
            <a:r>
              <a:rPr lang="en-US" dirty="0"/>
              <a:t>&amp;</a:t>
            </a:r>
            <a:r>
              <a:rPr dirty="0"/>
              <a:t> queued for a future sprint.</a:t>
            </a:r>
          </a:p>
          <a:p>
            <a:pPr marL="0" indent="0">
              <a:buNone/>
            </a:pPr>
            <a:r>
              <a:rPr b="1" i="1" dirty="0"/>
              <a:t>Sprint reviewing</a:t>
            </a:r>
            <a:endParaRPr lang="en-US" dirty="0"/>
          </a:p>
          <a:p>
            <a:pPr>
              <a:spcBef>
                <a:spcPts val="1200"/>
              </a:spcBef>
            </a:pPr>
            <a:r>
              <a:rPr dirty="0"/>
              <a:t>The work done in the sprint reviewed by the team and external stakeholders. </a:t>
            </a:r>
            <a:endParaRPr lang="en-US" dirty="0"/>
          </a:p>
          <a:p>
            <a:pPr>
              <a:spcBef>
                <a:spcPts val="1200"/>
              </a:spcBef>
            </a:pPr>
            <a:r>
              <a:rPr dirty="0"/>
              <a:t>The team reflect on what went well and what went wrong during the sprint with a view to improving their work process.</a:t>
            </a:r>
          </a:p>
        </p:txBody>
      </p:sp>
      <p:sp>
        <p:nvSpPr>
          <p:cNvPr id="188" name="Sprint activities"/>
          <p:cNvSpPr txBox="1">
            <a:spLocks noGrp="1"/>
          </p:cNvSpPr>
          <p:nvPr>
            <p:ph type="title"/>
          </p:nvPr>
        </p:nvSpPr>
        <p:spPr>
          <a:prstGeom prst="rect">
            <a:avLst/>
          </a:prstGeom>
        </p:spPr>
        <p:txBody>
          <a:bodyPr/>
          <a:lstStyle/>
          <a:p>
            <a:r>
              <a:t>Sprint activities</a:t>
            </a:r>
          </a:p>
        </p:txBody>
      </p:sp>
      <p:sp>
        <p:nvSpPr>
          <p:cNvPr id="1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Figure 2.7 Sprint activities"/>
          <p:cNvSpPr txBox="1">
            <a:spLocks noGrp="1"/>
          </p:cNvSpPr>
          <p:nvPr>
            <p:ph type="title"/>
          </p:nvPr>
        </p:nvSpPr>
        <p:spPr>
          <a:prstGeom prst="rect">
            <a:avLst/>
          </a:prstGeom>
        </p:spPr>
        <p:txBody>
          <a:bodyPr>
            <a:noAutofit/>
          </a:bodyPr>
          <a:lstStyle/>
          <a:p>
            <a:r>
              <a:rPr sz="4000" dirty="0">
                <a:solidFill>
                  <a:schemeClr val="accent1">
                    <a:lumMod val="75000"/>
                  </a:schemeClr>
                </a:solidFill>
              </a:rPr>
              <a:t>Sprint activities</a:t>
            </a:r>
          </a:p>
        </p:txBody>
      </p:sp>
      <p:sp>
        <p:nvSpPr>
          <p:cNvPr id="1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36</a:t>
            </a:fld>
            <a:endParaRPr/>
          </a:p>
        </p:txBody>
      </p:sp>
      <p:pic>
        <p:nvPicPr>
          <p:cNvPr id="3" name="Picture 2">
            <a:extLst>
              <a:ext uri="{FF2B5EF4-FFF2-40B4-BE49-F238E27FC236}">
                <a16:creationId xmlns:a16="http://schemas.microsoft.com/office/drawing/2014/main" id="{68FFE8BE-907C-A04F-9023-E715D1A8E300}"/>
              </a:ext>
            </a:extLst>
          </p:cNvPr>
          <p:cNvPicPr>
            <a:picLocks noChangeAspect="1"/>
          </p:cNvPicPr>
          <p:nvPr/>
        </p:nvPicPr>
        <p:blipFill rotWithShape="1">
          <a:blip r:embed="rId2">
            <a:extLst>
              <a:ext uri="{28A0092B-C50C-407E-A947-70E740481C1C}">
                <a14:useLocalDpi xmlns:a14="http://schemas.microsoft.com/office/drawing/2010/main" val="0"/>
              </a:ext>
            </a:extLst>
          </a:blip>
          <a:srcRect l="21859" t="14233" r="24505" b="50360"/>
          <a:stretch/>
        </p:blipFill>
        <p:spPr>
          <a:xfrm>
            <a:off x="2008319" y="1096861"/>
            <a:ext cx="8988162" cy="8055630"/>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D03E8D-C3CD-6000-FB73-680C6D82F215}"/>
              </a:ext>
            </a:extLst>
          </p:cNvPr>
          <p:cNvSpPr>
            <a:spLocks noGrp="1"/>
          </p:cNvSpPr>
          <p:nvPr>
            <p:ph type="title"/>
          </p:nvPr>
        </p:nvSpPr>
        <p:spPr/>
        <p:txBody>
          <a:bodyPr>
            <a:noAutofit/>
          </a:bodyPr>
          <a:lstStyle/>
          <a:p>
            <a:r>
              <a:rPr lang="en-US" sz="4000" dirty="0">
                <a:solidFill>
                  <a:schemeClr val="tx1">
                    <a:lumMod val="75000"/>
                  </a:schemeClr>
                </a:solidFill>
              </a:rPr>
              <a:t>Sprint Timeline</a:t>
            </a:r>
          </a:p>
        </p:txBody>
      </p:sp>
      <p:pic>
        <p:nvPicPr>
          <p:cNvPr id="5" name="Picture 4">
            <a:extLst>
              <a:ext uri="{FF2B5EF4-FFF2-40B4-BE49-F238E27FC236}">
                <a16:creationId xmlns:a16="http://schemas.microsoft.com/office/drawing/2014/main" id="{BBBEAE24-AA8F-86ED-4202-7D7A7D0BC483}"/>
              </a:ext>
            </a:extLst>
          </p:cNvPr>
          <p:cNvPicPr>
            <a:picLocks noChangeAspect="1"/>
          </p:cNvPicPr>
          <p:nvPr/>
        </p:nvPicPr>
        <p:blipFill>
          <a:blip r:embed="rId2"/>
          <a:stretch>
            <a:fillRect/>
          </a:stretch>
        </p:blipFill>
        <p:spPr>
          <a:xfrm>
            <a:off x="229218" y="1803506"/>
            <a:ext cx="12546364" cy="6450965"/>
          </a:xfrm>
          <a:prstGeom prst="rect">
            <a:avLst/>
          </a:prstGeom>
        </p:spPr>
      </p:pic>
    </p:spTree>
    <p:extLst>
      <p:ext uri="{BB962C8B-B14F-4D97-AF65-F5344CB8AC3E}">
        <p14:creationId xmlns:p14="http://schemas.microsoft.com/office/powerpoint/2010/main" val="292620138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Establish an agreed sprint goal…"/>
          <p:cNvSpPr txBox="1">
            <a:spLocks noGrp="1"/>
          </p:cNvSpPr>
          <p:nvPr>
            <p:ph type="body" idx="1"/>
          </p:nvPr>
        </p:nvSpPr>
        <p:spPr>
          <a:prstGeom prst="rect">
            <a:avLst/>
          </a:prstGeom>
        </p:spPr>
        <p:txBody>
          <a:bodyPr/>
          <a:lstStyle/>
          <a:p>
            <a:r>
              <a:rPr dirty="0"/>
              <a:t> Establish an agreed </a:t>
            </a:r>
            <a:r>
              <a:rPr lang="en-US" dirty="0"/>
              <a:t>"</a:t>
            </a:r>
            <a:r>
              <a:rPr dirty="0"/>
              <a:t>sprint goal</a:t>
            </a:r>
            <a:r>
              <a:rPr lang="en-US" dirty="0"/>
              <a:t>"</a:t>
            </a:r>
            <a:endParaRPr dirty="0"/>
          </a:p>
          <a:p>
            <a:pPr lvl="1"/>
            <a:r>
              <a:rPr dirty="0"/>
              <a:t>Sprint goals may be focused on software functionality, support or performance and reliability.</a:t>
            </a:r>
          </a:p>
          <a:p>
            <a:endParaRPr lang="en-US" dirty="0"/>
          </a:p>
          <a:p>
            <a:r>
              <a:rPr dirty="0"/>
              <a:t>Decide on the list of items from the product backlog that should be implemented</a:t>
            </a:r>
          </a:p>
          <a:p>
            <a:endParaRPr lang="en-US" dirty="0"/>
          </a:p>
          <a:p>
            <a:r>
              <a:rPr dirty="0"/>
              <a:t>Create a sprint backlog</a:t>
            </a:r>
          </a:p>
          <a:p>
            <a:pPr lvl="1">
              <a:spcBef>
                <a:spcPts val="1200"/>
              </a:spcBef>
            </a:pPr>
            <a:r>
              <a:rPr dirty="0"/>
              <a:t>This is a more detailed version of the product backlog that records the work to be done during the sprint</a:t>
            </a:r>
            <a:r>
              <a:rPr lang="en-US" dirty="0"/>
              <a:t> in form of </a:t>
            </a:r>
            <a:r>
              <a:rPr lang="en-US" b="1" dirty="0"/>
              <a:t>tasks</a:t>
            </a:r>
            <a:endParaRPr b="1" dirty="0"/>
          </a:p>
        </p:txBody>
      </p:sp>
      <p:sp>
        <p:nvSpPr>
          <p:cNvPr id="196" name="Sprint planning"/>
          <p:cNvSpPr txBox="1">
            <a:spLocks noGrp="1"/>
          </p:cNvSpPr>
          <p:nvPr>
            <p:ph type="title"/>
          </p:nvPr>
        </p:nvSpPr>
        <p:spPr>
          <a:prstGeom prst="rect">
            <a:avLst/>
          </a:prstGeom>
        </p:spPr>
        <p:txBody>
          <a:bodyPr/>
          <a:lstStyle/>
          <a:p>
            <a:r>
              <a:t>Sprint planning</a:t>
            </a:r>
          </a:p>
        </p:txBody>
      </p:sp>
      <p:sp>
        <p:nvSpPr>
          <p:cNvPr id="1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38</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Figure 2.8 Sprint goals"/>
          <p:cNvSpPr txBox="1">
            <a:spLocks noGrp="1"/>
          </p:cNvSpPr>
          <p:nvPr>
            <p:ph type="title"/>
          </p:nvPr>
        </p:nvSpPr>
        <p:spPr>
          <a:prstGeom prst="rect">
            <a:avLst/>
          </a:prstGeom>
        </p:spPr>
        <p:txBody>
          <a:bodyPr>
            <a:noAutofit/>
          </a:bodyPr>
          <a:lstStyle/>
          <a:p>
            <a:r>
              <a:rPr sz="4000" dirty="0">
                <a:solidFill>
                  <a:schemeClr val="accent1">
                    <a:lumMod val="75000"/>
                  </a:schemeClr>
                </a:solidFill>
              </a:rPr>
              <a:t>Sprint goals</a:t>
            </a:r>
            <a:r>
              <a:rPr lang="en-US" sz="4000" dirty="0">
                <a:solidFill>
                  <a:schemeClr val="accent1">
                    <a:lumMod val="75000"/>
                  </a:schemeClr>
                </a:solidFill>
              </a:rPr>
              <a:t>: types and examples</a:t>
            </a:r>
            <a:endParaRPr sz="4000" dirty="0">
              <a:solidFill>
                <a:schemeClr val="accent1">
                  <a:lumMod val="75000"/>
                </a:schemeClr>
              </a:solidFill>
            </a:endParaRPr>
          </a:p>
        </p:txBody>
      </p:sp>
      <p:sp>
        <p:nvSpPr>
          <p:cNvPr id="20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39</a:t>
            </a:fld>
            <a:endParaRPr/>
          </a:p>
        </p:txBody>
      </p:sp>
      <p:pic>
        <p:nvPicPr>
          <p:cNvPr id="3" name="Picture 2">
            <a:extLst>
              <a:ext uri="{FF2B5EF4-FFF2-40B4-BE49-F238E27FC236}">
                <a16:creationId xmlns:a16="http://schemas.microsoft.com/office/drawing/2014/main" id="{6D075A2C-9A3A-C446-9D03-ADAA39EEA5A2}"/>
              </a:ext>
            </a:extLst>
          </p:cNvPr>
          <p:cNvPicPr>
            <a:picLocks noChangeAspect="1"/>
          </p:cNvPicPr>
          <p:nvPr/>
        </p:nvPicPr>
        <p:blipFill rotWithShape="1">
          <a:blip r:embed="rId2">
            <a:extLst>
              <a:ext uri="{28A0092B-C50C-407E-A947-70E740481C1C}">
                <a14:useLocalDpi xmlns:a14="http://schemas.microsoft.com/office/drawing/2010/main" val="0"/>
              </a:ext>
            </a:extLst>
          </a:blip>
          <a:srcRect l="11030" t="6214" r="6651" b="61437"/>
          <a:stretch/>
        </p:blipFill>
        <p:spPr>
          <a:xfrm>
            <a:off x="783032" y="1884597"/>
            <a:ext cx="11667110" cy="6548203"/>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46B41F-73B6-10CD-6B3F-84992A845495}"/>
              </a:ext>
            </a:extLst>
          </p:cNvPr>
          <p:cNvSpPr>
            <a:spLocks noGrp="1"/>
          </p:cNvSpPr>
          <p:nvPr>
            <p:ph type="body" idx="1"/>
          </p:nvPr>
        </p:nvSpPr>
        <p:spPr/>
        <p:txBody>
          <a:bodyPr/>
          <a:lstStyle/>
          <a:p>
            <a:r>
              <a:rPr lang="en-US" dirty="0"/>
              <a:t>Agile methods were developed in 1990s to address this problem of waterfall methodology. </a:t>
            </a:r>
          </a:p>
          <a:p>
            <a:pPr lvl="1"/>
            <a:r>
              <a:rPr lang="en-US" dirty="0"/>
              <a:t>these methods focus on the software rather than its documentation, </a:t>
            </a:r>
          </a:p>
          <a:p>
            <a:pPr lvl="1"/>
            <a:r>
              <a:rPr lang="en-US" dirty="0"/>
              <a:t>develop software in a series of increments </a:t>
            </a:r>
          </a:p>
          <a:p>
            <a:pPr lvl="1"/>
            <a:r>
              <a:rPr lang="en-US" dirty="0"/>
              <a:t>reduce process bureaucracy</a:t>
            </a:r>
          </a:p>
        </p:txBody>
      </p:sp>
      <p:sp>
        <p:nvSpPr>
          <p:cNvPr id="3" name="Title 2">
            <a:extLst>
              <a:ext uri="{FF2B5EF4-FFF2-40B4-BE49-F238E27FC236}">
                <a16:creationId xmlns:a16="http://schemas.microsoft.com/office/drawing/2014/main" id="{75238D5C-44A3-5817-7DB3-D7456566EC0B}"/>
              </a:ext>
            </a:extLst>
          </p:cNvPr>
          <p:cNvSpPr>
            <a:spLocks noGrp="1"/>
          </p:cNvSpPr>
          <p:nvPr>
            <p:ph type="title"/>
          </p:nvPr>
        </p:nvSpPr>
        <p:spPr/>
        <p:txBody>
          <a:bodyPr/>
          <a:lstStyle/>
          <a:p>
            <a:r>
              <a:rPr lang="en-US" dirty="0"/>
              <a:t>Waterfall vs Agile Methodology</a:t>
            </a:r>
          </a:p>
        </p:txBody>
      </p:sp>
      <p:pic>
        <p:nvPicPr>
          <p:cNvPr id="2050" name="Picture 2" descr="3.2 PlanBasedAgile.eps">
            <a:extLst>
              <a:ext uri="{FF2B5EF4-FFF2-40B4-BE49-F238E27FC236}">
                <a16:creationId xmlns:a16="http://schemas.microsoft.com/office/drawing/2014/main" id="{AD8C35EB-850F-97BF-EEAF-CB1AFD3DB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882" y="3869962"/>
            <a:ext cx="7208918" cy="5477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1836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In a sprint plan, the team decides which items in the product backlog should be implemented during that sprint.…"/>
          <p:cNvSpPr txBox="1">
            <a:spLocks noGrp="1"/>
          </p:cNvSpPr>
          <p:nvPr>
            <p:ph type="body" idx="1"/>
          </p:nvPr>
        </p:nvSpPr>
        <p:spPr>
          <a:xfrm>
            <a:off x="818018" y="1526206"/>
            <a:ext cx="11505124" cy="7197230"/>
          </a:xfrm>
          <a:prstGeom prst="rect">
            <a:avLst/>
          </a:prstGeom>
        </p:spPr>
        <p:txBody>
          <a:bodyPr>
            <a:normAutofit lnSpcReduction="10000"/>
          </a:bodyPr>
          <a:lstStyle/>
          <a:p>
            <a:r>
              <a:rPr dirty="0"/>
              <a:t>In a sprint plan, the team decides which items in the product backlog should be implemented during that sprint</a:t>
            </a:r>
          </a:p>
          <a:p>
            <a:pPr lvl="1">
              <a:spcBef>
                <a:spcPts val="1200"/>
              </a:spcBef>
            </a:pPr>
            <a:r>
              <a:rPr dirty="0"/>
              <a:t>Key inputs are the </a:t>
            </a:r>
            <a:r>
              <a:rPr u="sng" dirty="0"/>
              <a:t>effort estimates</a:t>
            </a:r>
            <a:r>
              <a:rPr dirty="0"/>
              <a:t> associated with PBIs and the </a:t>
            </a:r>
            <a:r>
              <a:rPr u="sng" dirty="0"/>
              <a:t>team’s velocity</a:t>
            </a:r>
          </a:p>
          <a:p>
            <a:r>
              <a:rPr dirty="0"/>
              <a:t>The </a:t>
            </a:r>
            <a:r>
              <a:rPr u="sng" dirty="0"/>
              <a:t>output of the sprint planning process is a </a:t>
            </a:r>
            <a:r>
              <a:rPr b="1" u="sng" dirty="0"/>
              <a:t>sprint backlog</a:t>
            </a:r>
          </a:p>
          <a:p>
            <a:pPr lvl="1"/>
            <a:r>
              <a:rPr dirty="0"/>
              <a:t>The </a:t>
            </a:r>
            <a:r>
              <a:rPr u="sng" dirty="0"/>
              <a:t>sprint backlog</a:t>
            </a:r>
            <a:r>
              <a:rPr dirty="0"/>
              <a:t> is a breakdown of </a:t>
            </a:r>
            <a:r>
              <a:rPr lang="en-US" dirty="0"/>
              <a:t>a </a:t>
            </a:r>
            <a:r>
              <a:rPr dirty="0"/>
              <a:t>PBI to show what is involved in implementing </a:t>
            </a:r>
            <a:r>
              <a:rPr lang="en-US" dirty="0"/>
              <a:t>it during </a:t>
            </a:r>
            <a:r>
              <a:rPr dirty="0"/>
              <a:t>that sprint.</a:t>
            </a:r>
            <a:r>
              <a:rPr lang="en-US" dirty="0"/>
              <a:t> </a:t>
            </a:r>
            <a:r>
              <a:rPr lang="en-US" dirty="0">
                <a:sym typeface="Wingdings" panose="05000000000000000000" pitchFamily="2" charset="2"/>
              </a:rPr>
              <a:t> PBI is broken to discrete tasks</a:t>
            </a:r>
            <a:endParaRPr lang="en-US" dirty="0"/>
          </a:p>
          <a:p>
            <a:pPr lvl="1"/>
            <a:r>
              <a:rPr lang="en-US" dirty="0"/>
              <a:t>A task is generally a unit of work that is doable by </a:t>
            </a:r>
            <a:r>
              <a:rPr lang="en-US" u="sng" dirty="0"/>
              <a:t>one developer in one day</a:t>
            </a:r>
          </a:p>
          <a:p>
            <a:pPr lvl="1"/>
            <a:r>
              <a:rPr lang="en-US" dirty="0"/>
              <a:t>If you think a task takes more than one day </a:t>
            </a:r>
            <a:r>
              <a:rPr lang="en-US" dirty="0">
                <a:sym typeface="Wingdings" panose="05000000000000000000" pitchFamily="2" charset="2"/>
              </a:rPr>
              <a:t> break it to smaller tasks!</a:t>
            </a:r>
          </a:p>
          <a:p>
            <a:pPr lvl="1"/>
            <a:r>
              <a:rPr lang="en-US" dirty="0"/>
              <a:t>Every task </a:t>
            </a:r>
            <a:r>
              <a:rPr lang="en-US" b="1" u="sng" dirty="0"/>
              <a:t>must be</a:t>
            </a:r>
            <a:r>
              <a:rPr lang="en-US" b="1" dirty="0"/>
              <a:t> </a:t>
            </a:r>
            <a:r>
              <a:rPr lang="en-US" dirty="0"/>
              <a:t>assigned to a team-member! (no orphan tasks)</a:t>
            </a:r>
          </a:p>
          <a:p>
            <a:pPr lvl="1"/>
            <a:r>
              <a:rPr lang="en-US" dirty="0"/>
              <a:t>Many tools to manage sprint tasks: </a:t>
            </a:r>
            <a:r>
              <a:rPr lang="en-US" dirty="0" err="1"/>
              <a:t>Github</a:t>
            </a:r>
            <a:r>
              <a:rPr lang="en-US" dirty="0"/>
              <a:t> projects, Trello, etc.</a:t>
            </a:r>
          </a:p>
          <a:p>
            <a:r>
              <a:rPr dirty="0"/>
              <a:t>During a sprint, the team have daily meetings (scrums) to coordinate their work.</a:t>
            </a:r>
          </a:p>
        </p:txBody>
      </p:sp>
      <p:sp>
        <p:nvSpPr>
          <p:cNvPr id="204" name="Sprint planning"/>
          <p:cNvSpPr txBox="1">
            <a:spLocks noGrp="1"/>
          </p:cNvSpPr>
          <p:nvPr>
            <p:ph type="title"/>
          </p:nvPr>
        </p:nvSpPr>
        <p:spPr>
          <a:prstGeom prst="rect">
            <a:avLst/>
          </a:prstGeom>
        </p:spPr>
        <p:txBody>
          <a:bodyPr/>
          <a:lstStyle/>
          <a:p>
            <a:r>
              <a:t>Sprint planning</a:t>
            </a:r>
          </a:p>
        </p:txBody>
      </p:sp>
      <p:sp>
        <p:nvSpPr>
          <p:cNvPr id="20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40</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522E42-1A25-8C2F-E286-992AB2FDC702}"/>
              </a:ext>
            </a:extLst>
          </p:cNvPr>
          <p:cNvSpPr>
            <a:spLocks noGrp="1"/>
          </p:cNvSpPr>
          <p:nvPr>
            <p:ph type="body" idx="1"/>
          </p:nvPr>
        </p:nvSpPr>
        <p:spPr>
          <a:xfrm>
            <a:off x="952500" y="1562100"/>
            <a:ext cx="11099800" cy="7213600"/>
          </a:xfrm>
        </p:spPr>
        <p:txBody>
          <a:bodyPr/>
          <a:lstStyle/>
          <a:p>
            <a:endParaRPr lang="en-US"/>
          </a:p>
        </p:txBody>
      </p:sp>
      <p:sp>
        <p:nvSpPr>
          <p:cNvPr id="3" name="Title 2">
            <a:extLst>
              <a:ext uri="{FF2B5EF4-FFF2-40B4-BE49-F238E27FC236}">
                <a16:creationId xmlns:a16="http://schemas.microsoft.com/office/drawing/2014/main" id="{F161ADF9-8AB8-4CAF-DA9A-4CC16A00A488}"/>
              </a:ext>
            </a:extLst>
          </p:cNvPr>
          <p:cNvSpPr>
            <a:spLocks noGrp="1"/>
          </p:cNvSpPr>
          <p:nvPr>
            <p:ph type="title"/>
          </p:nvPr>
        </p:nvSpPr>
        <p:spPr/>
        <p:txBody>
          <a:bodyPr>
            <a:noAutofit/>
          </a:bodyPr>
          <a:lstStyle/>
          <a:p>
            <a:pPr algn="ctr"/>
            <a:r>
              <a:rPr lang="en-US" sz="4000" dirty="0">
                <a:solidFill>
                  <a:schemeClr val="tx1">
                    <a:lumMod val="75000"/>
                  </a:schemeClr>
                </a:solidFill>
              </a:rPr>
              <a:t>Sprint Tasks in </a:t>
            </a:r>
            <a:r>
              <a:rPr lang="en-US" sz="4000" dirty="0" err="1">
                <a:solidFill>
                  <a:schemeClr val="tx1">
                    <a:lumMod val="75000"/>
                  </a:schemeClr>
                </a:solidFill>
              </a:rPr>
              <a:t>Github</a:t>
            </a:r>
            <a:endParaRPr lang="en-US" sz="4000" dirty="0"/>
          </a:p>
        </p:txBody>
      </p:sp>
      <p:pic>
        <p:nvPicPr>
          <p:cNvPr id="5" name="Picture 4">
            <a:extLst>
              <a:ext uri="{FF2B5EF4-FFF2-40B4-BE49-F238E27FC236}">
                <a16:creationId xmlns:a16="http://schemas.microsoft.com/office/drawing/2014/main" id="{4894966F-21FE-DEFF-5E7E-71595DDD10B0}"/>
              </a:ext>
            </a:extLst>
          </p:cNvPr>
          <p:cNvPicPr>
            <a:picLocks noChangeAspect="1"/>
          </p:cNvPicPr>
          <p:nvPr/>
        </p:nvPicPr>
        <p:blipFill>
          <a:blip r:embed="rId2"/>
          <a:stretch>
            <a:fillRect/>
          </a:stretch>
        </p:blipFill>
        <p:spPr>
          <a:xfrm>
            <a:off x="41685" y="1200966"/>
            <a:ext cx="12845229" cy="3838613"/>
          </a:xfrm>
          <a:prstGeom prst="rect">
            <a:avLst/>
          </a:prstGeom>
        </p:spPr>
      </p:pic>
      <p:sp>
        <p:nvSpPr>
          <p:cNvPr id="7" name="Oval 6">
            <a:extLst>
              <a:ext uri="{FF2B5EF4-FFF2-40B4-BE49-F238E27FC236}">
                <a16:creationId xmlns:a16="http://schemas.microsoft.com/office/drawing/2014/main" id="{B3E964D3-F9AE-B95A-4F14-27CEFD8FB695}"/>
              </a:ext>
            </a:extLst>
          </p:cNvPr>
          <p:cNvSpPr/>
          <p:nvPr/>
        </p:nvSpPr>
        <p:spPr>
          <a:xfrm>
            <a:off x="3035300" y="1524000"/>
            <a:ext cx="901700" cy="749300"/>
          </a:xfrm>
          <a:prstGeom prst="ellipse">
            <a:avLst/>
          </a:prstGeom>
          <a:noFill/>
          <a:ln w="25400" cap="flat">
            <a:solidFill>
              <a:srgbClr val="FF0000"/>
            </a:solid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8" name="Oval 7">
            <a:extLst>
              <a:ext uri="{FF2B5EF4-FFF2-40B4-BE49-F238E27FC236}">
                <a16:creationId xmlns:a16="http://schemas.microsoft.com/office/drawing/2014/main" id="{C3D5F076-6FD4-5FC2-86C0-122B770E88EC}"/>
              </a:ext>
            </a:extLst>
          </p:cNvPr>
          <p:cNvSpPr/>
          <p:nvPr/>
        </p:nvSpPr>
        <p:spPr>
          <a:xfrm>
            <a:off x="11087100" y="3433028"/>
            <a:ext cx="1593850" cy="935771"/>
          </a:xfrm>
          <a:prstGeom prst="ellipse">
            <a:avLst/>
          </a:prstGeom>
          <a:noFill/>
          <a:ln w="25400" cap="flat">
            <a:solidFill>
              <a:srgbClr val="FF0000"/>
            </a:solid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pic>
        <p:nvPicPr>
          <p:cNvPr id="10" name="Picture 9">
            <a:extLst>
              <a:ext uri="{FF2B5EF4-FFF2-40B4-BE49-F238E27FC236}">
                <a16:creationId xmlns:a16="http://schemas.microsoft.com/office/drawing/2014/main" id="{C1E8C824-0929-F21B-B087-4F6B50919B51}"/>
              </a:ext>
            </a:extLst>
          </p:cNvPr>
          <p:cNvPicPr>
            <a:picLocks noChangeAspect="1"/>
          </p:cNvPicPr>
          <p:nvPr/>
        </p:nvPicPr>
        <p:blipFill>
          <a:blip r:embed="rId3"/>
          <a:stretch>
            <a:fillRect/>
          </a:stretch>
        </p:blipFill>
        <p:spPr>
          <a:xfrm>
            <a:off x="2743689" y="4762501"/>
            <a:ext cx="7256349" cy="4991099"/>
          </a:xfrm>
          <a:prstGeom prst="rect">
            <a:avLst/>
          </a:prstGeom>
        </p:spPr>
      </p:pic>
      <p:sp>
        <p:nvSpPr>
          <p:cNvPr id="11" name="Oval 10">
            <a:extLst>
              <a:ext uri="{FF2B5EF4-FFF2-40B4-BE49-F238E27FC236}">
                <a16:creationId xmlns:a16="http://schemas.microsoft.com/office/drawing/2014/main" id="{BFFE210D-49F0-C977-66E3-354DBAB91EBE}"/>
              </a:ext>
            </a:extLst>
          </p:cNvPr>
          <p:cNvSpPr/>
          <p:nvPr/>
        </p:nvSpPr>
        <p:spPr>
          <a:xfrm>
            <a:off x="5067299" y="5580183"/>
            <a:ext cx="1117601" cy="668217"/>
          </a:xfrm>
          <a:prstGeom prst="ellipse">
            <a:avLst/>
          </a:prstGeom>
          <a:noFill/>
          <a:ln w="25400" cap="flat">
            <a:solidFill>
              <a:srgbClr val="FF0000"/>
            </a:solid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Tree>
    <p:extLst>
      <p:ext uri="{BB962C8B-B14F-4D97-AF65-F5344CB8AC3E}">
        <p14:creationId xmlns:p14="http://schemas.microsoft.com/office/powerpoint/2010/main" val="18124137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65148-DAE4-78A5-CC23-8332DFC0229A}"/>
              </a:ext>
            </a:extLst>
          </p:cNvPr>
          <p:cNvSpPr>
            <a:spLocks noGrp="1"/>
          </p:cNvSpPr>
          <p:nvPr>
            <p:ph type="title"/>
          </p:nvPr>
        </p:nvSpPr>
        <p:spPr/>
        <p:txBody>
          <a:bodyPr>
            <a:normAutofit fontScale="90000"/>
          </a:bodyPr>
          <a:lstStyle/>
          <a:p>
            <a:pPr algn="ctr"/>
            <a:r>
              <a:rPr kumimoji="0" lang="en-US" sz="4000" b="1" i="0" u="none" strike="noStrike" kern="0" cap="none" spc="0" normalizeH="0" baseline="0" noProof="0" dirty="0">
                <a:ln>
                  <a:noFill/>
                </a:ln>
                <a:solidFill>
                  <a:srgbClr val="005493">
                    <a:lumMod val="75000"/>
                  </a:srgbClr>
                </a:solidFill>
                <a:effectLst/>
                <a:uLnTx/>
                <a:uFillTx/>
                <a:latin typeface="Helvetica"/>
                <a:cs typeface="Helvetica"/>
                <a:sym typeface="Helvetica"/>
              </a:rPr>
              <a:t>Sprint Tasks in </a:t>
            </a:r>
            <a:r>
              <a:rPr kumimoji="0" lang="en-US" sz="4000" b="1" i="0" u="none" strike="noStrike" kern="0" cap="none" spc="0" normalizeH="0" baseline="0" noProof="0" dirty="0" err="1">
                <a:ln>
                  <a:noFill/>
                </a:ln>
                <a:solidFill>
                  <a:srgbClr val="005493">
                    <a:lumMod val="75000"/>
                  </a:srgbClr>
                </a:solidFill>
                <a:effectLst/>
                <a:uLnTx/>
                <a:uFillTx/>
                <a:latin typeface="Helvetica"/>
                <a:cs typeface="Helvetica"/>
                <a:sym typeface="Helvetica"/>
              </a:rPr>
              <a:t>Github</a:t>
            </a:r>
            <a:endParaRPr lang="en-US" dirty="0"/>
          </a:p>
        </p:txBody>
      </p:sp>
      <p:pic>
        <p:nvPicPr>
          <p:cNvPr id="5" name="Picture 4">
            <a:extLst>
              <a:ext uri="{FF2B5EF4-FFF2-40B4-BE49-F238E27FC236}">
                <a16:creationId xmlns:a16="http://schemas.microsoft.com/office/drawing/2014/main" id="{8778D11C-7ECA-862E-E2D1-320F8F0CCD9D}"/>
              </a:ext>
            </a:extLst>
          </p:cNvPr>
          <p:cNvPicPr>
            <a:picLocks noChangeAspect="1"/>
          </p:cNvPicPr>
          <p:nvPr/>
        </p:nvPicPr>
        <p:blipFill>
          <a:blip r:embed="rId2"/>
          <a:stretch>
            <a:fillRect/>
          </a:stretch>
        </p:blipFill>
        <p:spPr>
          <a:xfrm>
            <a:off x="0" y="2317601"/>
            <a:ext cx="13065533" cy="6267599"/>
          </a:xfrm>
          <a:prstGeom prst="rect">
            <a:avLst/>
          </a:prstGeom>
        </p:spPr>
      </p:pic>
    </p:spTree>
    <p:extLst>
      <p:ext uri="{BB962C8B-B14F-4D97-AF65-F5344CB8AC3E}">
        <p14:creationId xmlns:p14="http://schemas.microsoft.com/office/powerpoint/2010/main" val="34183675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A scrum is a short, daily meeting that is usually held at the beginning of the day. During a scrum, all team members share information, describe their progress since the previous day’s scrum, problems that have arisen and plans for the coming day. This means that everyone on the team knows what is going on and, if problems arise, can re-plan short-term work to cope with them.…"/>
          <p:cNvSpPr txBox="1">
            <a:spLocks noGrp="1"/>
          </p:cNvSpPr>
          <p:nvPr>
            <p:ph type="body" idx="1"/>
          </p:nvPr>
        </p:nvSpPr>
        <p:spPr>
          <a:prstGeom prst="rect">
            <a:avLst/>
          </a:prstGeom>
        </p:spPr>
        <p:txBody>
          <a:bodyPr>
            <a:normAutofit fontScale="92500" lnSpcReduction="10000"/>
          </a:bodyPr>
          <a:lstStyle/>
          <a:p>
            <a:pPr marL="457200" indent="-457200" defTabSz="554990">
              <a:spcBef>
                <a:spcPts val="2800"/>
              </a:spcBef>
              <a:buFont typeface="Arial" panose="020B0604020202020204" pitchFamily="34" charset="0"/>
              <a:buChar char="•"/>
              <a:defRPr sz="2660"/>
            </a:pPr>
            <a:r>
              <a:rPr dirty="0"/>
              <a:t>A scrum is a short, </a:t>
            </a:r>
            <a:r>
              <a:rPr u="sng" dirty="0"/>
              <a:t>daily meeting</a:t>
            </a:r>
            <a:r>
              <a:rPr dirty="0"/>
              <a:t> held at the beginning of the day. </a:t>
            </a:r>
            <a:r>
              <a:rPr lang="en-US" dirty="0"/>
              <a:t>During a scrum, </a:t>
            </a:r>
          </a:p>
          <a:p>
            <a:pPr marL="1371600" lvl="1" defTabSz="554990">
              <a:spcBef>
                <a:spcPts val="600"/>
              </a:spcBef>
              <a:buFont typeface="Wingdings" panose="05000000000000000000" pitchFamily="2" charset="2"/>
              <a:buChar char="Ø"/>
              <a:defRPr sz="2660"/>
            </a:pPr>
            <a:r>
              <a:rPr lang="en-US" dirty="0"/>
              <a:t>All team members share information: </a:t>
            </a:r>
          </a:p>
          <a:p>
            <a:pPr marL="1905000" lvl="2" defTabSz="554990">
              <a:spcBef>
                <a:spcPts val="600"/>
              </a:spcBef>
              <a:buFont typeface="Arial" panose="020B0604020202020204" pitchFamily="34" charset="0"/>
              <a:buChar char="•"/>
              <a:defRPr sz="2660"/>
            </a:pPr>
            <a:r>
              <a:rPr dirty="0"/>
              <a:t>progress since the previous day’s scrum, </a:t>
            </a:r>
            <a:endParaRPr lang="en-US" dirty="0"/>
          </a:p>
          <a:p>
            <a:pPr marL="1905000" lvl="2" defTabSz="554990">
              <a:spcBef>
                <a:spcPts val="600"/>
              </a:spcBef>
              <a:buFont typeface="Arial" panose="020B0604020202020204" pitchFamily="34" charset="0"/>
              <a:buChar char="•"/>
              <a:defRPr sz="2660"/>
            </a:pPr>
            <a:r>
              <a:rPr dirty="0"/>
              <a:t>problems that have arisen</a:t>
            </a:r>
            <a:endParaRPr lang="en-US" dirty="0"/>
          </a:p>
          <a:p>
            <a:pPr marL="1905000" lvl="2" defTabSz="554990">
              <a:spcBef>
                <a:spcPts val="600"/>
              </a:spcBef>
              <a:buFont typeface="Arial" panose="020B0604020202020204" pitchFamily="34" charset="0"/>
              <a:buChar char="•"/>
              <a:defRPr sz="2660"/>
            </a:pPr>
            <a:r>
              <a:rPr dirty="0"/>
              <a:t>plans for the coming day</a:t>
            </a:r>
            <a:endParaRPr lang="en-US" dirty="0"/>
          </a:p>
          <a:p>
            <a:pPr marL="1371600" lvl="1" defTabSz="554990">
              <a:spcBef>
                <a:spcPts val="600"/>
              </a:spcBef>
              <a:buFont typeface="Wingdings" panose="05000000000000000000" pitchFamily="2" charset="2"/>
              <a:buChar char="Ø"/>
              <a:defRPr sz="2660"/>
            </a:pPr>
            <a:r>
              <a:rPr lang="en-US" dirty="0"/>
              <a:t>The sprint backlog is reviewed: Completed items are removed from it. New items may be added to the backlog as new information emerges.</a:t>
            </a:r>
          </a:p>
          <a:p>
            <a:pPr marL="1371600" lvl="1" defTabSz="554990">
              <a:spcBef>
                <a:spcPts val="600"/>
              </a:spcBef>
              <a:buFont typeface="Wingdings" panose="05000000000000000000" pitchFamily="2" charset="2"/>
              <a:buChar char="Ø"/>
              <a:defRPr sz="2660"/>
            </a:pPr>
            <a:r>
              <a:rPr lang="en-US" dirty="0"/>
              <a:t>Then decide who should work on sprint backlog items that day.</a:t>
            </a:r>
          </a:p>
          <a:p>
            <a:pPr marL="457200" indent="-457200" defTabSz="554990">
              <a:spcBef>
                <a:spcPts val="2800"/>
              </a:spcBef>
              <a:buFont typeface="Arial" panose="020B0604020202020204" pitchFamily="34" charset="0"/>
              <a:buChar char="•"/>
              <a:defRPr sz="2660"/>
            </a:pPr>
            <a:r>
              <a:rPr lang="en-US" dirty="0"/>
              <a:t>Thus,</a:t>
            </a:r>
            <a:r>
              <a:rPr dirty="0"/>
              <a:t> everyone on the team knows what is going on and, if problems arise, can re-plan short-term work to cope with them.  </a:t>
            </a:r>
          </a:p>
          <a:p>
            <a:pPr marL="457200" indent="-457200" defTabSz="554990">
              <a:spcBef>
                <a:spcPts val="2800"/>
              </a:spcBef>
              <a:buFont typeface="Arial" panose="020B0604020202020204" pitchFamily="34" charset="0"/>
              <a:buChar char="•"/>
              <a:defRPr sz="2660"/>
            </a:pPr>
            <a:r>
              <a:rPr dirty="0"/>
              <a:t>Scrum meetings should be short</a:t>
            </a:r>
            <a:r>
              <a:rPr lang="en-US" dirty="0"/>
              <a:t> (5 minutes)</a:t>
            </a:r>
            <a:r>
              <a:rPr dirty="0"/>
              <a:t> and focused. </a:t>
            </a:r>
            <a:endParaRPr lang="en-US" dirty="0"/>
          </a:p>
          <a:p>
            <a:pPr marL="1371600" lvl="1" defTabSz="554990">
              <a:spcBef>
                <a:spcPts val="1200"/>
              </a:spcBef>
              <a:buFont typeface="Arial" panose="020B0604020202020204" pitchFamily="34" charset="0"/>
              <a:buChar char="•"/>
              <a:defRPr sz="2660"/>
            </a:pPr>
            <a:r>
              <a:rPr sz="2600" dirty="0"/>
              <a:t>To dissuade team members from getting involved in long discussions, they are sometimes organized as ‘stand-up’ meetings where there are no chairs in the meeting room</a:t>
            </a:r>
            <a:r>
              <a:rPr lang="en-US" sz="2600" dirty="0"/>
              <a:t>!</a:t>
            </a:r>
            <a:endParaRPr sz="2600" dirty="0"/>
          </a:p>
        </p:txBody>
      </p:sp>
      <p:sp>
        <p:nvSpPr>
          <p:cNvPr id="208" name="Table 2.8 Scrums"/>
          <p:cNvSpPr txBox="1">
            <a:spLocks noGrp="1"/>
          </p:cNvSpPr>
          <p:nvPr>
            <p:ph type="title"/>
          </p:nvPr>
        </p:nvSpPr>
        <p:spPr>
          <a:prstGeom prst="rect">
            <a:avLst/>
          </a:prstGeom>
        </p:spPr>
        <p:txBody>
          <a:bodyPr>
            <a:noAutofit/>
          </a:bodyPr>
          <a:lstStyle/>
          <a:p>
            <a:r>
              <a:rPr sz="4000" dirty="0">
                <a:solidFill>
                  <a:schemeClr val="accent1">
                    <a:lumMod val="75000"/>
                  </a:schemeClr>
                </a:solidFill>
              </a:rPr>
              <a:t>Scrums</a:t>
            </a:r>
          </a:p>
        </p:txBody>
      </p:sp>
      <p:sp>
        <p:nvSpPr>
          <p:cNvPr id="20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43</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7">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crum does not suggest the technical agile activities that should be used. However, I think there are two practices that should always be used in a sprint.…"/>
          <p:cNvSpPr txBox="1">
            <a:spLocks noGrp="1"/>
          </p:cNvSpPr>
          <p:nvPr>
            <p:ph type="body" idx="1"/>
          </p:nvPr>
        </p:nvSpPr>
        <p:spPr>
          <a:prstGeom prst="rect">
            <a:avLst/>
          </a:prstGeom>
        </p:spPr>
        <p:txBody>
          <a:bodyPr/>
          <a:lstStyle/>
          <a:p>
            <a:r>
              <a:rPr dirty="0"/>
              <a:t>Scrum </a:t>
            </a:r>
            <a:r>
              <a:rPr lang="en-US" dirty="0"/>
              <a:t>is not about </a:t>
            </a:r>
            <a:r>
              <a:rPr u="sng" dirty="0"/>
              <a:t>technical</a:t>
            </a:r>
            <a:r>
              <a:rPr dirty="0"/>
              <a:t> agile activities that should be used. </a:t>
            </a:r>
            <a:endParaRPr lang="en-US" dirty="0"/>
          </a:p>
          <a:p>
            <a:r>
              <a:rPr dirty="0"/>
              <a:t>However, two practices that should always be used in a sprint</a:t>
            </a:r>
            <a:r>
              <a:rPr lang="en-US" dirty="0"/>
              <a:t>:</a:t>
            </a:r>
            <a:endParaRPr dirty="0"/>
          </a:p>
          <a:p>
            <a:pPr lvl="1"/>
            <a:r>
              <a:rPr b="1" i="1" dirty="0"/>
              <a:t>Test automation</a:t>
            </a:r>
            <a:endParaRPr lang="en-US" b="1" i="1" dirty="0"/>
          </a:p>
          <a:p>
            <a:pPr lvl="2">
              <a:spcBef>
                <a:spcPts val="1200"/>
              </a:spcBef>
            </a:pPr>
            <a:r>
              <a:rPr sz="2000" dirty="0"/>
              <a:t>As far as possible, product testing should be automated. </a:t>
            </a:r>
            <a:endParaRPr lang="en-US" sz="2000" dirty="0"/>
          </a:p>
          <a:p>
            <a:pPr lvl="2">
              <a:spcBef>
                <a:spcPts val="1200"/>
              </a:spcBef>
            </a:pPr>
            <a:r>
              <a:rPr sz="2000" dirty="0"/>
              <a:t>You should develop a suite of executable tests that can be run at any time.  </a:t>
            </a:r>
          </a:p>
          <a:p>
            <a:pPr lvl="1"/>
            <a:endParaRPr lang="en-US" b="1" i="1" dirty="0"/>
          </a:p>
          <a:p>
            <a:pPr lvl="1"/>
            <a:r>
              <a:rPr b="1" i="1" dirty="0"/>
              <a:t>Continuous integration</a:t>
            </a:r>
            <a:br>
              <a:rPr b="1" i="1" dirty="0"/>
            </a:br>
            <a:r>
              <a:rPr dirty="0"/>
              <a:t>When</a:t>
            </a:r>
            <a:r>
              <a:rPr lang="en-US" dirty="0"/>
              <a:t> some</a:t>
            </a:r>
            <a:r>
              <a:rPr dirty="0"/>
              <a:t>one changes to the software components, </a:t>
            </a:r>
            <a:r>
              <a:rPr u="sng" dirty="0"/>
              <a:t>these components should be immediately integrated with other </a:t>
            </a:r>
            <a:r>
              <a:rPr dirty="0"/>
              <a:t>components to create a system. </a:t>
            </a:r>
            <a:endParaRPr lang="en-US" dirty="0"/>
          </a:p>
          <a:p>
            <a:pPr marL="990600" lvl="2" indent="0">
              <a:buNone/>
            </a:pPr>
            <a:r>
              <a:rPr sz="2400" dirty="0"/>
              <a:t>This system should then be </a:t>
            </a:r>
            <a:r>
              <a:rPr sz="2400" u="sng" dirty="0"/>
              <a:t>tested</a:t>
            </a:r>
            <a:r>
              <a:rPr sz="2400" dirty="0"/>
              <a:t> to check for unanticipated component interaction problems. </a:t>
            </a:r>
          </a:p>
        </p:txBody>
      </p:sp>
      <p:sp>
        <p:nvSpPr>
          <p:cNvPr id="212" name="Agile activities"/>
          <p:cNvSpPr txBox="1">
            <a:spLocks noGrp="1"/>
          </p:cNvSpPr>
          <p:nvPr>
            <p:ph type="title"/>
          </p:nvPr>
        </p:nvSpPr>
        <p:spPr>
          <a:prstGeom prst="rect">
            <a:avLst/>
          </a:prstGeom>
        </p:spPr>
        <p:txBody>
          <a:bodyPr/>
          <a:lstStyle/>
          <a:p>
            <a:r>
              <a:t>Agile activities</a:t>
            </a:r>
          </a:p>
        </p:txBody>
      </p:sp>
      <p:sp>
        <p:nvSpPr>
          <p:cNvPr id="21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44</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Reviewed The code has been reviewed by another team member who has checked that it meets agreed coding standards, is understandable, includes appropriate comments, and has been refactored if necessary.…"/>
          <p:cNvSpPr txBox="1">
            <a:spLocks noGrp="1"/>
          </p:cNvSpPr>
          <p:nvPr>
            <p:ph type="body" idx="1"/>
          </p:nvPr>
        </p:nvSpPr>
        <p:spPr>
          <a:prstGeom prst="rect">
            <a:avLst/>
          </a:prstGeom>
        </p:spPr>
        <p:txBody>
          <a:bodyPr/>
          <a:lstStyle/>
          <a:p>
            <a:pPr defTabSz="473201">
              <a:spcBef>
                <a:spcPts val="2400"/>
              </a:spcBef>
              <a:defRPr sz="2268"/>
            </a:pPr>
            <a:r>
              <a:rPr b="1" i="1" dirty="0"/>
              <a:t>Reviewed</a:t>
            </a:r>
            <a:br>
              <a:rPr dirty="0"/>
            </a:br>
            <a:r>
              <a:rPr dirty="0"/>
              <a:t>The code has been reviewed by another team member who has checked that it meets agreed coding standards, is understandable, includes appropriate comments, and has been refactored if necessary.</a:t>
            </a:r>
          </a:p>
          <a:p>
            <a:pPr defTabSz="473201">
              <a:spcBef>
                <a:spcPts val="2400"/>
              </a:spcBef>
              <a:defRPr sz="2268"/>
            </a:pPr>
            <a:r>
              <a:rPr b="1" i="1" dirty="0"/>
              <a:t>Unit tested</a:t>
            </a:r>
            <a:br>
              <a:rPr dirty="0"/>
            </a:br>
            <a:r>
              <a:rPr dirty="0"/>
              <a:t>All unit tests have been run automatically and all tests have executed  			successfully.</a:t>
            </a:r>
          </a:p>
          <a:p>
            <a:pPr defTabSz="473201">
              <a:spcBef>
                <a:spcPts val="2400"/>
              </a:spcBef>
              <a:defRPr sz="2268"/>
            </a:pPr>
            <a:r>
              <a:rPr b="1" i="1" dirty="0"/>
              <a:t>Integrated</a:t>
            </a:r>
            <a:br>
              <a:rPr dirty="0"/>
            </a:br>
            <a:r>
              <a:rPr dirty="0"/>
              <a:t>The code has been integrated with the project codebase and no integration errors have been reported.</a:t>
            </a:r>
          </a:p>
          <a:p>
            <a:pPr defTabSz="473201">
              <a:spcBef>
                <a:spcPts val="2400"/>
              </a:spcBef>
              <a:defRPr sz="2268"/>
            </a:pPr>
            <a:r>
              <a:rPr b="1" i="1" dirty="0"/>
              <a:t>Integration tested</a:t>
            </a:r>
            <a:r>
              <a:rPr dirty="0"/>
              <a:t>	</a:t>
            </a:r>
            <a:br>
              <a:rPr dirty="0"/>
            </a:br>
            <a:r>
              <a:rPr dirty="0"/>
              <a:t>All integration tests have been run automatically and all tests have executed successfully.</a:t>
            </a:r>
          </a:p>
          <a:p>
            <a:pPr defTabSz="473201">
              <a:spcBef>
                <a:spcPts val="2400"/>
              </a:spcBef>
              <a:defRPr sz="2268"/>
            </a:pPr>
            <a:r>
              <a:rPr b="1" i="1" dirty="0"/>
              <a:t>Accepted</a:t>
            </a:r>
            <a:br>
              <a:rPr dirty="0"/>
            </a:br>
            <a:r>
              <a:rPr dirty="0"/>
              <a:t>Acceptance tests have been run if appropriate and the product owner or the development team have confirmed that the product backlog item has been completed. 					</a:t>
            </a:r>
          </a:p>
        </p:txBody>
      </p:sp>
      <p:sp>
        <p:nvSpPr>
          <p:cNvPr id="220" name="Table 2.9 Code completeness checklist"/>
          <p:cNvSpPr txBox="1">
            <a:spLocks noGrp="1"/>
          </p:cNvSpPr>
          <p:nvPr>
            <p:ph type="title"/>
          </p:nvPr>
        </p:nvSpPr>
        <p:spPr>
          <a:prstGeom prst="rect">
            <a:avLst/>
          </a:prstGeom>
        </p:spPr>
        <p:txBody>
          <a:bodyPr>
            <a:noAutofit/>
          </a:bodyPr>
          <a:lstStyle/>
          <a:p>
            <a:r>
              <a:rPr sz="4000" dirty="0">
                <a:solidFill>
                  <a:schemeClr val="accent1">
                    <a:lumMod val="75000"/>
                  </a:schemeClr>
                </a:solidFill>
              </a:rPr>
              <a:t>Code completeness checklist</a:t>
            </a:r>
          </a:p>
        </p:txBody>
      </p:sp>
      <p:sp>
        <p:nvSpPr>
          <p:cNvPr id="22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45</a:t>
            </a:fld>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At the end of each sprint, there is a review meeting, which involves the whole team. This meeting:…"/>
          <p:cNvSpPr txBox="1">
            <a:spLocks noGrp="1"/>
          </p:cNvSpPr>
          <p:nvPr>
            <p:ph type="body" idx="1"/>
          </p:nvPr>
        </p:nvSpPr>
        <p:spPr>
          <a:prstGeom prst="rect">
            <a:avLst/>
          </a:prstGeom>
        </p:spPr>
        <p:txBody>
          <a:bodyPr>
            <a:normAutofit/>
          </a:bodyPr>
          <a:lstStyle/>
          <a:p>
            <a:r>
              <a:rPr dirty="0"/>
              <a:t>At the end of each sprint, there is a review meeting, which involves the whole team. This meeting:</a:t>
            </a:r>
          </a:p>
          <a:p>
            <a:pPr lvl="1"/>
            <a:r>
              <a:rPr dirty="0"/>
              <a:t>reviews whether or not the sprint has met its goal. </a:t>
            </a:r>
          </a:p>
          <a:p>
            <a:pPr lvl="1"/>
            <a:r>
              <a:rPr dirty="0"/>
              <a:t>sets out any new problems and issues that have emerged during the sprint.</a:t>
            </a:r>
          </a:p>
          <a:p>
            <a:pPr lvl="1"/>
            <a:r>
              <a:rPr dirty="0"/>
              <a:t>is a way for a team to reflect on how they can improve the way they work. </a:t>
            </a:r>
          </a:p>
          <a:p>
            <a:endParaRPr lang="en-US" dirty="0"/>
          </a:p>
          <a:p>
            <a:r>
              <a:rPr dirty="0"/>
              <a:t>The </a:t>
            </a:r>
            <a:r>
              <a:rPr u="sng" dirty="0"/>
              <a:t>product owner</a:t>
            </a:r>
            <a:r>
              <a:rPr lang="en-US" u="sng" dirty="0"/>
              <a:t>/manger</a:t>
            </a:r>
            <a:r>
              <a:rPr dirty="0"/>
              <a:t> has the ultimate authority to decide whether or not the goal of the print has been achieved</a:t>
            </a:r>
            <a:r>
              <a:rPr lang="en-US" dirty="0"/>
              <a:t>!</a:t>
            </a:r>
            <a:r>
              <a:rPr dirty="0"/>
              <a:t> </a:t>
            </a:r>
            <a:endParaRPr lang="en-US" dirty="0"/>
          </a:p>
          <a:p>
            <a:pPr lvl="1">
              <a:spcBef>
                <a:spcPts val="600"/>
              </a:spcBef>
            </a:pPr>
            <a:r>
              <a:rPr dirty="0"/>
              <a:t>They should confirm that the implementation of the selected product backlog items is complete. </a:t>
            </a:r>
          </a:p>
        </p:txBody>
      </p:sp>
      <p:sp>
        <p:nvSpPr>
          <p:cNvPr id="224" name="Sprint reviews"/>
          <p:cNvSpPr txBox="1">
            <a:spLocks noGrp="1"/>
          </p:cNvSpPr>
          <p:nvPr>
            <p:ph type="title"/>
          </p:nvPr>
        </p:nvSpPr>
        <p:spPr>
          <a:prstGeom prst="rect">
            <a:avLst/>
          </a:prstGeom>
        </p:spPr>
        <p:txBody>
          <a:bodyPr/>
          <a:lstStyle/>
          <a:p>
            <a:r>
              <a:t>Sprint reviews</a:t>
            </a:r>
          </a:p>
        </p:txBody>
      </p:sp>
      <p:sp>
        <p:nvSpPr>
          <p:cNvPr id="22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46</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Figure 2.9 Self-organizing teams"/>
          <p:cNvSpPr txBox="1">
            <a:spLocks noGrp="1"/>
          </p:cNvSpPr>
          <p:nvPr>
            <p:ph type="title"/>
          </p:nvPr>
        </p:nvSpPr>
        <p:spPr>
          <a:prstGeom prst="rect">
            <a:avLst/>
          </a:prstGeom>
        </p:spPr>
        <p:txBody>
          <a:bodyPr>
            <a:noAutofit/>
          </a:bodyPr>
          <a:lstStyle/>
          <a:p>
            <a:r>
              <a:rPr sz="4000" dirty="0">
                <a:solidFill>
                  <a:schemeClr val="accent1">
                    <a:lumMod val="75000"/>
                  </a:schemeClr>
                </a:solidFill>
              </a:rPr>
              <a:t>Self-organizing teams</a:t>
            </a:r>
          </a:p>
        </p:txBody>
      </p:sp>
      <p:sp>
        <p:nvSpPr>
          <p:cNvPr id="2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47</a:t>
            </a:fld>
            <a:endParaRPr/>
          </a:p>
        </p:txBody>
      </p:sp>
      <p:pic>
        <p:nvPicPr>
          <p:cNvPr id="3" name="Picture 2">
            <a:extLst>
              <a:ext uri="{FF2B5EF4-FFF2-40B4-BE49-F238E27FC236}">
                <a16:creationId xmlns:a16="http://schemas.microsoft.com/office/drawing/2014/main" id="{9CE83942-B5FB-BC4F-AD14-7EA670F37EE0}"/>
              </a:ext>
            </a:extLst>
          </p:cNvPr>
          <p:cNvPicPr>
            <a:picLocks noChangeAspect="1"/>
          </p:cNvPicPr>
          <p:nvPr/>
        </p:nvPicPr>
        <p:blipFill rotWithShape="1">
          <a:blip r:embed="rId2">
            <a:extLst>
              <a:ext uri="{28A0092B-C50C-407E-A947-70E740481C1C}">
                <a14:useLocalDpi xmlns:a14="http://schemas.microsoft.com/office/drawing/2010/main" val="0"/>
              </a:ext>
            </a:extLst>
          </a:blip>
          <a:srcRect l="4577" t="11419" r="11878" b="61310"/>
          <a:stretch/>
        </p:blipFill>
        <p:spPr>
          <a:xfrm>
            <a:off x="-44079" y="1664430"/>
            <a:ext cx="12794440" cy="5964669"/>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he ideal Scrum team size is between 5 and 8 people.…"/>
          <p:cNvSpPr txBox="1">
            <a:spLocks noGrp="1"/>
          </p:cNvSpPr>
          <p:nvPr>
            <p:ph type="body" idx="1"/>
          </p:nvPr>
        </p:nvSpPr>
        <p:spPr>
          <a:prstGeom prst="rect">
            <a:avLst/>
          </a:prstGeom>
        </p:spPr>
        <p:txBody>
          <a:bodyPr/>
          <a:lstStyle/>
          <a:p>
            <a:r>
              <a:rPr dirty="0"/>
              <a:t>The ideal Scrum team size is between 5 and 8 people</a:t>
            </a:r>
            <a:r>
              <a:rPr lang="en-US" dirty="0"/>
              <a:t> with different levels of experience</a:t>
            </a:r>
            <a:r>
              <a:rPr dirty="0"/>
              <a:t>. </a:t>
            </a:r>
          </a:p>
          <a:p>
            <a:pPr lvl="1"/>
            <a:r>
              <a:rPr dirty="0"/>
              <a:t>Teams have to tackle diverse tasks and so usually require people with different skills, such as networking, user experience, database design and so on. </a:t>
            </a:r>
          </a:p>
          <a:p>
            <a:pPr lvl="1"/>
            <a:r>
              <a:rPr dirty="0"/>
              <a:t>A team of 5-8 people is </a:t>
            </a:r>
            <a:r>
              <a:rPr u="sng" dirty="0"/>
              <a:t>large enough</a:t>
            </a:r>
            <a:r>
              <a:rPr dirty="0"/>
              <a:t> to be diverse yet </a:t>
            </a:r>
            <a:r>
              <a:rPr u="sng" dirty="0"/>
              <a:t>small enough</a:t>
            </a:r>
            <a:r>
              <a:rPr dirty="0"/>
              <a:t> to communicate informally and effectively and to agree on the </a:t>
            </a:r>
            <a:r>
              <a:rPr lang="en-US" dirty="0"/>
              <a:t>team </a:t>
            </a:r>
            <a:r>
              <a:rPr dirty="0"/>
              <a:t>priorities</a:t>
            </a:r>
          </a:p>
          <a:p>
            <a:r>
              <a:rPr dirty="0"/>
              <a:t>The advantage of a self-organizing team is that it can be a cohesive team </a:t>
            </a:r>
            <a:r>
              <a:rPr u="sng" dirty="0"/>
              <a:t>that can adapt to change</a:t>
            </a:r>
            <a:r>
              <a:rPr dirty="0"/>
              <a:t>. </a:t>
            </a:r>
          </a:p>
          <a:p>
            <a:pPr lvl="1">
              <a:spcBef>
                <a:spcPts val="600"/>
              </a:spcBef>
            </a:pPr>
            <a:r>
              <a:rPr dirty="0"/>
              <a:t>Because the team </a:t>
            </a:r>
            <a:r>
              <a:rPr lang="en-US" dirty="0"/>
              <a:t>(</a:t>
            </a:r>
            <a:r>
              <a:rPr dirty="0"/>
              <a:t>rather than individuals</a:t>
            </a:r>
            <a:r>
              <a:rPr lang="en-US" dirty="0"/>
              <a:t>)</a:t>
            </a:r>
            <a:r>
              <a:rPr dirty="0"/>
              <a:t> take responsibility for the work, they can </a:t>
            </a:r>
            <a:r>
              <a:rPr u="sng" dirty="0"/>
              <a:t>cope with people leaving</a:t>
            </a:r>
            <a:r>
              <a:rPr dirty="0"/>
              <a:t> and joining the team. </a:t>
            </a:r>
          </a:p>
          <a:p>
            <a:pPr lvl="1">
              <a:spcBef>
                <a:spcPts val="600"/>
              </a:spcBef>
            </a:pPr>
            <a:r>
              <a:rPr dirty="0"/>
              <a:t>Good team communication means that team members inevitably learn something about each other’s areas</a:t>
            </a:r>
          </a:p>
        </p:txBody>
      </p:sp>
      <p:sp>
        <p:nvSpPr>
          <p:cNvPr id="236" name="Team size and composition"/>
          <p:cNvSpPr txBox="1">
            <a:spLocks noGrp="1"/>
          </p:cNvSpPr>
          <p:nvPr>
            <p:ph type="title"/>
          </p:nvPr>
        </p:nvSpPr>
        <p:spPr>
          <a:prstGeom prst="rect">
            <a:avLst/>
          </a:prstGeom>
        </p:spPr>
        <p:txBody>
          <a:bodyPr/>
          <a:lstStyle/>
          <a:p>
            <a:r>
              <a:t>Team size and composition</a:t>
            </a:r>
          </a:p>
        </p:txBody>
      </p:sp>
      <p:sp>
        <p:nvSpPr>
          <p:cNvPr id="23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48</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he developers of Scrum assumed that teams would be co-located. They would work in the same room and could communicate informally.…"/>
          <p:cNvSpPr txBox="1">
            <a:spLocks noGrp="1"/>
          </p:cNvSpPr>
          <p:nvPr>
            <p:ph type="body" idx="1"/>
          </p:nvPr>
        </p:nvSpPr>
        <p:spPr>
          <a:prstGeom prst="rect">
            <a:avLst/>
          </a:prstGeom>
        </p:spPr>
        <p:txBody>
          <a:bodyPr>
            <a:normAutofit/>
          </a:bodyPr>
          <a:lstStyle/>
          <a:p>
            <a:pPr marL="243188" indent="-243188" defTabSz="578358">
              <a:spcBef>
                <a:spcPts val="2900"/>
              </a:spcBef>
              <a:defRPr sz="2772"/>
            </a:pPr>
            <a:r>
              <a:rPr dirty="0"/>
              <a:t>The developers of Scrum assumed that teams would be co-located</a:t>
            </a:r>
            <a:r>
              <a:rPr lang="en-US" dirty="0"/>
              <a:t> (</a:t>
            </a:r>
            <a:r>
              <a:rPr dirty="0"/>
              <a:t>in the same room</a:t>
            </a:r>
            <a:r>
              <a:rPr lang="en-US" dirty="0"/>
              <a:t>)</a:t>
            </a:r>
            <a:r>
              <a:rPr dirty="0"/>
              <a:t> and could communicate informally. </a:t>
            </a:r>
          </a:p>
          <a:p>
            <a:pPr marL="905255" lvl="1" indent="-452627" defTabSz="578358">
              <a:spcBef>
                <a:spcPts val="1900"/>
              </a:spcBef>
              <a:defRPr sz="2376"/>
            </a:pPr>
            <a:r>
              <a:rPr dirty="0"/>
              <a:t>Daily scrums mean that the team members know what’s been done and what others are doing.  </a:t>
            </a:r>
          </a:p>
          <a:p>
            <a:pPr marL="243188" indent="-243188" defTabSz="578358">
              <a:spcBef>
                <a:spcPts val="2900"/>
              </a:spcBef>
              <a:defRPr sz="2772"/>
            </a:pPr>
            <a:endParaRPr lang="en-US" dirty="0"/>
          </a:p>
          <a:p>
            <a:pPr marL="243188" indent="-243188" defTabSz="578358">
              <a:spcBef>
                <a:spcPts val="2900"/>
              </a:spcBef>
              <a:defRPr sz="2772"/>
            </a:pPr>
            <a:r>
              <a:rPr dirty="0"/>
              <a:t>However, the use of daily scrums as a coordination mechanism is based on two assumptions that are not always correct:</a:t>
            </a:r>
            <a:endParaRPr lang="en-GB" dirty="0"/>
          </a:p>
          <a:p>
            <a:pPr lvl="1"/>
            <a:r>
              <a:rPr lang="en-GB" dirty="0"/>
              <a:t>Team members may be part-time and may work in different places (remote). </a:t>
            </a:r>
          </a:p>
          <a:p>
            <a:pPr lvl="1"/>
            <a:r>
              <a:rPr lang="en-GB" dirty="0"/>
              <a:t>Some team members may work flexible hours (e.g. because of childcare responsibilities) or may work on several projects at the same time.</a:t>
            </a:r>
          </a:p>
        </p:txBody>
      </p:sp>
      <p:sp>
        <p:nvSpPr>
          <p:cNvPr id="240" name="Team coordination"/>
          <p:cNvSpPr txBox="1">
            <a:spLocks noGrp="1"/>
          </p:cNvSpPr>
          <p:nvPr>
            <p:ph type="title"/>
          </p:nvPr>
        </p:nvSpPr>
        <p:spPr>
          <a:prstGeom prst="rect">
            <a:avLst/>
          </a:prstGeom>
        </p:spPr>
        <p:txBody>
          <a:bodyPr/>
          <a:lstStyle/>
          <a:p>
            <a:r>
              <a:t>Team coordination</a:t>
            </a:r>
          </a:p>
        </p:txBody>
      </p:sp>
      <p:sp>
        <p:nvSpPr>
          <p:cNvPr id="24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49</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We are uncovering better ways of developing software by doing it and helping others to do it. Through this work, we have come to value:…"/>
          <p:cNvSpPr txBox="1">
            <a:spLocks noGrp="1"/>
          </p:cNvSpPr>
          <p:nvPr>
            <p:ph type="body" idx="1"/>
          </p:nvPr>
        </p:nvSpPr>
        <p:spPr>
          <a:xfrm>
            <a:off x="952500" y="1905696"/>
            <a:ext cx="11099800" cy="5888038"/>
          </a:xfrm>
          <a:prstGeom prst="rect">
            <a:avLst/>
          </a:prstGeom>
        </p:spPr>
        <p:txBody>
          <a:bodyPr/>
          <a:lstStyle/>
          <a:p>
            <a:r>
              <a:rPr dirty="0"/>
              <a:t>We are uncovering better ways of developing software by doing it and helping others to do it. Through this work, we have come to value:</a:t>
            </a:r>
          </a:p>
          <a:p>
            <a:r>
              <a:rPr dirty="0"/>
              <a:t>- </a:t>
            </a:r>
            <a:r>
              <a:rPr b="1" u="sng" dirty="0"/>
              <a:t>individuals and interactions</a:t>
            </a:r>
            <a:r>
              <a:rPr dirty="0"/>
              <a:t> over </a:t>
            </a:r>
            <a:r>
              <a:rPr dirty="0">
                <a:solidFill>
                  <a:srgbClr val="FF0000"/>
                </a:solidFill>
              </a:rPr>
              <a:t>processes and tools</a:t>
            </a:r>
            <a:r>
              <a:rPr dirty="0"/>
              <a:t>;</a:t>
            </a:r>
          </a:p>
          <a:p>
            <a:r>
              <a:rPr dirty="0"/>
              <a:t>- </a:t>
            </a:r>
            <a:r>
              <a:rPr b="1" u="sng" dirty="0"/>
              <a:t>working software</a:t>
            </a:r>
            <a:r>
              <a:rPr b="1" dirty="0"/>
              <a:t> </a:t>
            </a:r>
            <a:r>
              <a:rPr dirty="0"/>
              <a:t>over </a:t>
            </a:r>
            <a:r>
              <a:rPr dirty="0">
                <a:solidFill>
                  <a:srgbClr val="FF0000"/>
                </a:solidFill>
              </a:rPr>
              <a:t>comprehensive documentation</a:t>
            </a:r>
            <a:r>
              <a:rPr dirty="0"/>
              <a:t>;</a:t>
            </a:r>
          </a:p>
          <a:p>
            <a:r>
              <a:rPr dirty="0"/>
              <a:t>- </a:t>
            </a:r>
            <a:r>
              <a:rPr b="1" u="sng" dirty="0"/>
              <a:t>customer collaboration</a:t>
            </a:r>
            <a:r>
              <a:rPr dirty="0"/>
              <a:t> over </a:t>
            </a:r>
            <a:r>
              <a:rPr dirty="0">
                <a:solidFill>
                  <a:srgbClr val="FF0000"/>
                </a:solidFill>
              </a:rPr>
              <a:t>contract negotiation</a:t>
            </a:r>
            <a:r>
              <a:rPr dirty="0"/>
              <a:t>;</a:t>
            </a:r>
          </a:p>
          <a:p>
            <a:r>
              <a:rPr dirty="0"/>
              <a:t>- </a:t>
            </a:r>
            <a:r>
              <a:rPr b="1" u="sng" dirty="0"/>
              <a:t>responding to change</a:t>
            </a:r>
            <a:r>
              <a:rPr b="1" dirty="0"/>
              <a:t> </a:t>
            </a:r>
            <a:r>
              <a:rPr dirty="0"/>
              <a:t>over </a:t>
            </a:r>
            <a:r>
              <a:rPr dirty="0">
                <a:solidFill>
                  <a:srgbClr val="FF0000"/>
                </a:solidFill>
              </a:rPr>
              <a:t>following a plan</a:t>
            </a:r>
            <a:r>
              <a:rPr dirty="0"/>
              <a:t>.</a:t>
            </a:r>
          </a:p>
          <a:p>
            <a:r>
              <a:rPr dirty="0"/>
              <a:t>While there is value on the items on the right, we value the items on the left more</a:t>
            </a:r>
            <a:r>
              <a:rPr lang="en-US" dirty="0"/>
              <a:t>!</a:t>
            </a:r>
            <a:endParaRPr dirty="0"/>
          </a:p>
        </p:txBody>
      </p:sp>
      <p:sp>
        <p:nvSpPr>
          <p:cNvPr id="75" name="Table 2.1 The agile manifesto"/>
          <p:cNvSpPr txBox="1">
            <a:spLocks noGrp="1"/>
          </p:cNvSpPr>
          <p:nvPr>
            <p:ph type="title"/>
          </p:nvPr>
        </p:nvSpPr>
        <p:spPr>
          <a:xfrm>
            <a:off x="952500" y="682179"/>
            <a:ext cx="11099800" cy="678558"/>
          </a:xfrm>
          <a:prstGeom prst="rect">
            <a:avLst/>
          </a:prstGeom>
        </p:spPr>
        <p:txBody>
          <a:bodyPr>
            <a:noAutofit/>
          </a:bodyPr>
          <a:lstStyle/>
          <a:p>
            <a:pPr algn="ctr"/>
            <a:r>
              <a:rPr sz="4000" dirty="0">
                <a:solidFill>
                  <a:schemeClr val="accent1">
                    <a:lumMod val="75000"/>
                  </a:schemeClr>
                </a:solidFill>
              </a:rPr>
              <a:t>The agile manifesto</a:t>
            </a:r>
          </a:p>
        </p:txBody>
      </p:sp>
      <p:sp>
        <p:nvSpPr>
          <p:cNvPr id="76"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External interactions are interactions that team members have with people outside of the team.…"/>
          <p:cNvSpPr txBox="1">
            <a:spLocks noGrp="1"/>
          </p:cNvSpPr>
          <p:nvPr>
            <p:ph type="body" idx="1"/>
          </p:nvPr>
        </p:nvSpPr>
        <p:spPr>
          <a:prstGeom prst="rect">
            <a:avLst/>
          </a:prstGeom>
        </p:spPr>
        <p:txBody>
          <a:bodyPr/>
          <a:lstStyle/>
          <a:p>
            <a:r>
              <a:rPr dirty="0"/>
              <a:t>External interactions are interactions that team members have with people outside of the team. </a:t>
            </a:r>
          </a:p>
          <a:p>
            <a:endParaRPr lang="en-US" dirty="0"/>
          </a:p>
          <a:p>
            <a:r>
              <a:rPr dirty="0"/>
              <a:t>In Scrum, developers should focus on development and only the ScrumMaster and Product Owner should be involved in external interactions.</a:t>
            </a:r>
          </a:p>
          <a:p>
            <a:endParaRPr lang="en-US" dirty="0"/>
          </a:p>
          <a:p>
            <a:r>
              <a:rPr dirty="0"/>
              <a:t>The intention is that the team should be able to work on software development without external interference or distractions.</a:t>
            </a:r>
          </a:p>
        </p:txBody>
      </p:sp>
      <p:sp>
        <p:nvSpPr>
          <p:cNvPr id="244" name="External interactions"/>
          <p:cNvSpPr txBox="1">
            <a:spLocks noGrp="1"/>
          </p:cNvSpPr>
          <p:nvPr>
            <p:ph type="title"/>
          </p:nvPr>
        </p:nvSpPr>
        <p:spPr>
          <a:prstGeom prst="rect">
            <a:avLst/>
          </a:prstGeom>
        </p:spPr>
        <p:txBody>
          <a:bodyPr/>
          <a:lstStyle/>
          <a:p>
            <a:r>
              <a:t>External interactions</a:t>
            </a:r>
          </a:p>
        </p:txBody>
      </p:sp>
      <p:sp>
        <p:nvSpPr>
          <p:cNvPr id="2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50</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Figure 2.10 Managing external interactions"/>
          <p:cNvSpPr txBox="1">
            <a:spLocks noGrp="1"/>
          </p:cNvSpPr>
          <p:nvPr>
            <p:ph type="title"/>
          </p:nvPr>
        </p:nvSpPr>
        <p:spPr>
          <a:prstGeom prst="rect">
            <a:avLst/>
          </a:prstGeom>
        </p:spPr>
        <p:txBody>
          <a:bodyPr>
            <a:noAutofit/>
          </a:bodyPr>
          <a:lstStyle/>
          <a:p>
            <a:r>
              <a:rPr sz="4000" dirty="0">
                <a:solidFill>
                  <a:schemeClr val="accent1">
                    <a:lumMod val="75000"/>
                  </a:schemeClr>
                </a:solidFill>
              </a:rPr>
              <a:t>Managing external interactions</a:t>
            </a:r>
          </a:p>
        </p:txBody>
      </p:sp>
      <p:sp>
        <p:nvSpPr>
          <p:cNvPr id="2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51</a:t>
            </a:fld>
            <a:endParaRPr/>
          </a:p>
        </p:txBody>
      </p:sp>
      <p:pic>
        <p:nvPicPr>
          <p:cNvPr id="3" name="Picture 2">
            <a:extLst>
              <a:ext uri="{FF2B5EF4-FFF2-40B4-BE49-F238E27FC236}">
                <a16:creationId xmlns:a16="http://schemas.microsoft.com/office/drawing/2014/main" id="{50FA0F67-0EB1-3846-8391-A032FCB820E3}"/>
              </a:ext>
            </a:extLst>
          </p:cNvPr>
          <p:cNvPicPr>
            <a:picLocks noChangeAspect="1"/>
          </p:cNvPicPr>
          <p:nvPr/>
        </p:nvPicPr>
        <p:blipFill rotWithShape="1">
          <a:blip r:embed="rId2">
            <a:extLst>
              <a:ext uri="{28A0092B-C50C-407E-A947-70E740481C1C}">
                <a14:useLocalDpi xmlns:a14="http://schemas.microsoft.com/office/drawing/2010/main" val="0"/>
              </a:ext>
            </a:extLst>
          </a:blip>
          <a:srcRect l="17362" t="9633" r="19905" b="60585"/>
          <a:stretch/>
        </p:blipFill>
        <p:spPr>
          <a:xfrm>
            <a:off x="791571" y="1161847"/>
            <a:ext cx="11966740" cy="7713159"/>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In all but the smallest product development companies, there is a need for development teams to report on progress to company management.…"/>
          <p:cNvSpPr txBox="1">
            <a:spLocks noGrp="1"/>
          </p:cNvSpPr>
          <p:nvPr>
            <p:ph type="body" idx="1"/>
          </p:nvPr>
        </p:nvSpPr>
        <p:spPr>
          <a:xfrm>
            <a:off x="423019" y="1608137"/>
            <a:ext cx="11857881" cy="7197230"/>
          </a:xfrm>
          <a:prstGeom prst="rect">
            <a:avLst/>
          </a:prstGeom>
        </p:spPr>
        <p:txBody>
          <a:bodyPr/>
          <a:lstStyle/>
          <a:p>
            <a:r>
              <a:rPr lang="en-US" dirty="0"/>
              <a:t>T</a:t>
            </a:r>
            <a:r>
              <a:rPr dirty="0"/>
              <a:t>here is a need for development teams to report on progress to company management.</a:t>
            </a:r>
          </a:p>
          <a:p>
            <a:r>
              <a:rPr dirty="0"/>
              <a:t> A self-organizing team has to appoint someone to take on these responsibilities. </a:t>
            </a:r>
          </a:p>
          <a:p>
            <a:pPr lvl="1">
              <a:spcBef>
                <a:spcPts val="600"/>
              </a:spcBef>
            </a:pPr>
            <a:r>
              <a:rPr dirty="0"/>
              <a:t>Because of the need to maintain continuity of communication with people outside the group, rotating these activities around team members is not viable.</a:t>
            </a:r>
          </a:p>
          <a:p>
            <a:pPr marL="264694" indent="-264694">
              <a:spcBef>
                <a:spcPts val="2000"/>
              </a:spcBef>
            </a:pPr>
            <a:r>
              <a:rPr dirty="0"/>
              <a:t>The developers of Scrum did not envisage that the ScrumMaster should also have project management responsibilities. </a:t>
            </a:r>
          </a:p>
          <a:p>
            <a:pPr marL="684081" lvl="1" indent="-226881"/>
            <a:r>
              <a:rPr dirty="0"/>
              <a:t>In many companies, however, the ScrumMaster has to take on project management responsibilities.</a:t>
            </a:r>
          </a:p>
          <a:p>
            <a:pPr marL="684081" lvl="1" indent="-226881"/>
            <a:r>
              <a:rPr dirty="0"/>
              <a:t>They know the work going on and are in the best position to provide accurate information and project plans and progress.</a:t>
            </a:r>
          </a:p>
        </p:txBody>
      </p:sp>
      <p:sp>
        <p:nvSpPr>
          <p:cNvPr id="252" name="Project management"/>
          <p:cNvSpPr txBox="1">
            <a:spLocks noGrp="1"/>
          </p:cNvSpPr>
          <p:nvPr>
            <p:ph type="title"/>
          </p:nvPr>
        </p:nvSpPr>
        <p:spPr>
          <a:prstGeom prst="rect">
            <a:avLst/>
          </a:prstGeom>
        </p:spPr>
        <p:txBody>
          <a:bodyPr/>
          <a:lstStyle/>
          <a:p>
            <a:r>
              <a:t>Project management</a:t>
            </a:r>
          </a:p>
        </p:txBody>
      </p:sp>
      <p:sp>
        <p:nvSpPr>
          <p:cNvPr id="25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52</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1">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Figure 2.11 Project management responsibilities"/>
          <p:cNvSpPr txBox="1">
            <a:spLocks noGrp="1"/>
          </p:cNvSpPr>
          <p:nvPr>
            <p:ph type="title"/>
          </p:nvPr>
        </p:nvSpPr>
        <p:spPr>
          <a:prstGeom prst="rect">
            <a:avLst/>
          </a:prstGeom>
        </p:spPr>
        <p:txBody>
          <a:bodyPr>
            <a:noAutofit/>
          </a:bodyPr>
          <a:lstStyle/>
          <a:p>
            <a:r>
              <a:rPr sz="4000" dirty="0">
                <a:solidFill>
                  <a:schemeClr val="accent1">
                    <a:lumMod val="75000"/>
                  </a:schemeClr>
                </a:solidFill>
              </a:rPr>
              <a:t>Project management responsibilities</a:t>
            </a:r>
          </a:p>
        </p:txBody>
      </p:sp>
      <p:sp>
        <p:nvSpPr>
          <p:cNvPr id="2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53</a:t>
            </a:fld>
            <a:endParaRPr/>
          </a:p>
        </p:txBody>
      </p:sp>
      <p:pic>
        <p:nvPicPr>
          <p:cNvPr id="3" name="Picture 2">
            <a:extLst>
              <a:ext uri="{FF2B5EF4-FFF2-40B4-BE49-F238E27FC236}">
                <a16:creationId xmlns:a16="http://schemas.microsoft.com/office/drawing/2014/main" id="{B9C860EC-42D5-0B42-9515-2B6F643ED0DC}"/>
              </a:ext>
            </a:extLst>
          </p:cNvPr>
          <p:cNvPicPr>
            <a:picLocks noChangeAspect="1"/>
          </p:cNvPicPr>
          <p:nvPr/>
        </p:nvPicPr>
        <p:blipFill rotWithShape="1">
          <a:blip r:embed="rId2">
            <a:extLst>
              <a:ext uri="{28A0092B-C50C-407E-A947-70E740481C1C}">
                <a14:useLocalDpi xmlns:a14="http://schemas.microsoft.com/office/drawing/2010/main" val="0"/>
              </a:ext>
            </a:extLst>
          </a:blip>
          <a:srcRect l="6411" t="18364" r="12059" b="40284"/>
          <a:stretch/>
        </p:blipFill>
        <p:spPr>
          <a:xfrm>
            <a:off x="1265662" y="1271036"/>
            <a:ext cx="9428813" cy="7449883"/>
          </a:xfrm>
          <a:prstGeom prst="rect">
            <a:avLst/>
          </a:prstGeom>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he best way to develop software products is to use agile software engineering methods that are geared to rapid product development and delivery.…"/>
          <p:cNvSpPr txBox="1">
            <a:spLocks noGrp="1"/>
          </p:cNvSpPr>
          <p:nvPr>
            <p:ph type="body" idx="1"/>
          </p:nvPr>
        </p:nvSpPr>
        <p:spPr>
          <a:prstGeom prst="rect">
            <a:avLst/>
          </a:prstGeom>
        </p:spPr>
        <p:txBody>
          <a:bodyPr>
            <a:normAutofit lnSpcReduction="10000"/>
          </a:bodyPr>
          <a:lstStyle/>
          <a:p>
            <a:pPr marL="221080" indent="-221080" defTabSz="525779">
              <a:spcBef>
                <a:spcPts val="2700"/>
              </a:spcBef>
              <a:defRPr sz="2520"/>
            </a:pPr>
            <a:r>
              <a:t>The best way to develop software products is to use agile software engineering methods that are geared to rapid product development and delivery.</a:t>
            </a:r>
          </a:p>
          <a:p>
            <a:pPr marL="221080" indent="-221080" defTabSz="525779">
              <a:spcBef>
                <a:spcPts val="2700"/>
              </a:spcBef>
              <a:defRPr sz="2520"/>
            </a:pPr>
            <a:r>
              <a:t>Agile methods are based around iterative development and the minimization of overheads during the development process.</a:t>
            </a:r>
          </a:p>
          <a:p>
            <a:pPr marL="221080" indent="-221080" defTabSz="525779">
              <a:spcBef>
                <a:spcPts val="2700"/>
              </a:spcBef>
              <a:defRPr sz="2520"/>
            </a:pPr>
            <a:r>
              <a:t>Extreme programming (XP) is an influential agile method that introduced agile development practices such as user stories, test-first development and continuous integration. These are now mainstream software development activities.</a:t>
            </a:r>
          </a:p>
          <a:p>
            <a:pPr marL="221080" indent="-221080" defTabSz="525779">
              <a:spcBef>
                <a:spcPts val="2700"/>
              </a:spcBef>
              <a:defRPr sz="2520"/>
            </a:pPr>
            <a:r>
              <a:t>Scrum is an agile method that focuses on agile planning and management. Unlike XP, it does not define the engineering practices to be used. The development team may use any technical practices that they believe are appropriate for the product being developed.</a:t>
            </a:r>
          </a:p>
          <a:p>
            <a:pPr marL="221080" indent="-221080" defTabSz="525779">
              <a:spcBef>
                <a:spcPts val="2700"/>
              </a:spcBef>
              <a:defRPr sz="2520"/>
            </a:pPr>
            <a:r>
              <a:t>In Scrum, work to be done is maintained in a product backlog – a list of work items to be completed. Each increment of the software implements some of the work items from the product backlog.</a:t>
            </a:r>
          </a:p>
        </p:txBody>
      </p:sp>
      <p:sp>
        <p:nvSpPr>
          <p:cNvPr id="260" name="Key points 1"/>
          <p:cNvSpPr txBox="1">
            <a:spLocks noGrp="1"/>
          </p:cNvSpPr>
          <p:nvPr>
            <p:ph type="title"/>
          </p:nvPr>
        </p:nvSpPr>
        <p:spPr>
          <a:prstGeom prst="rect">
            <a:avLst/>
          </a:prstGeom>
        </p:spPr>
        <p:txBody>
          <a:bodyPr/>
          <a:lstStyle/>
          <a:p>
            <a:r>
              <a:t>Key points 1</a:t>
            </a:r>
          </a:p>
        </p:txBody>
      </p:sp>
      <p:sp>
        <p:nvSpPr>
          <p:cNvPr id="26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54</a:t>
            </a:fld>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prints are fixed-time activities (usually 2–4 weeks) where a product increment is developed. Increments should be ‘potentially shippable’ i.e. they should not need further work before they are delivered.…"/>
          <p:cNvSpPr txBox="1">
            <a:spLocks noGrp="1"/>
          </p:cNvSpPr>
          <p:nvPr>
            <p:ph type="body" idx="1"/>
          </p:nvPr>
        </p:nvSpPr>
        <p:spPr>
          <a:prstGeom prst="rect">
            <a:avLst/>
          </a:prstGeom>
        </p:spPr>
        <p:txBody>
          <a:bodyPr/>
          <a:lstStyle/>
          <a:p>
            <a:r>
              <a:t>Sprints are fixed-time activities (usually 2–4 weeks) where a product increment is developed. Increments should be ‘potentially shippable’ i.e. they should not need further work before they are delivered.</a:t>
            </a:r>
          </a:p>
          <a:p>
            <a:r>
              <a:t>A self-organizing team is a development team that organizes the work to be done by discussion and agreement amongst team members.</a:t>
            </a:r>
          </a:p>
          <a:p>
            <a:r>
              <a:t>Scrum practices such as the product backlog, sprints and self-organizing teams can be used in any agile development process, even if other aspects of Scrum are not used.</a:t>
            </a:r>
          </a:p>
        </p:txBody>
      </p:sp>
      <p:sp>
        <p:nvSpPr>
          <p:cNvPr id="264" name="Key points 2"/>
          <p:cNvSpPr txBox="1">
            <a:spLocks noGrp="1"/>
          </p:cNvSpPr>
          <p:nvPr>
            <p:ph type="title"/>
          </p:nvPr>
        </p:nvSpPr>
        <p:spPr>
          <a:prstGeom prst="rect">
            <a:avLst/>
          </a:prstGeom>
        </p:spPr>
        <p:txBody>
          <a:bodyPr/>
          <a:lstStyle/>
          <a:p>
            <a:r>
              <a:t>Key points 2</a:t>
            </a:r>
          </a:p>
        </p:txBody>
      </p:sp>
      <p:sp>
        <p:nvSpPr>
          <p:cNvPr id="26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55</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All agile methods are based around incremental development and delivery.…"/>
          <p:cNvSpPr txBox="1">
            <a:spLocks noGrp="1"/>
          </p:cNvSpPr>
          <p:nvPr>
            <p:ph type="body" idx="1"/>
          </p:nvPr>
        </p:nvSpPr>
        <p:spPr>
          <a:xfrm>
            <a:off x="232013" y="1874341"/>
            <a:ext cx="12772788" cy="7197230"/>
          </a:xfrm>
          <a:prstGeom prst="rect">
            <a:avLst/>
          </a:prstGeom>
        </p:spPr>
        <p:txBody>
          <a:bodyPr>
            <a:normAutofit/>
          </a:bodyPr>
          <a:lstStyle/>
          <a:p>
            <a:r>
              <a:rPr lang="en-US" dirty="0"/>
              <a:t>A</a:t>
            </a:r>
            <a:r>
              <a:rPr dirty="0"/>
              <a:t>gile methods </a:t>
            </a:r>
            <a:r>
              <a:rPr lang="en-US" dirty="0"/>
              <a:t>have one common theme: </a:t>
            </a:r>
            <a:r>
              <a:rPr u="sng" dirty="0"/>
              <a:t>incremental development </a:t>
            </a:r>
            <a:r>
              <a:rPr lang="en-US" u="sng" dirty="0"/>
              <a:t>&amp;</a:t>
            </a:r>
            <a:r>
              <a:rPr u="sng" dirty="0"/>
              <a:t> delivery</a:t>
            </a:r>
            <a:r>
              <a:rPr dirty="0"/>
              <a:t>. </a:t>
            </a:r>
          </a:p>
          <a:p>
            <a:r>
              <a:rPr dirty="0"/>
              <a:t>Product development focuses on the </a:t>
            </a:r>
            <a:r>
              <a:rPr u="sng" dirty="0"/>
              <a:t>software features</a:t>
            </a:r>
            <a:r>
              <a:rPr dirty="0"/>
              <a:t>, </a:t>
            </a:r>
            <a:endParaRPr lang="en-US" dirty="0"/>
          </a:p>
          <a:p>
            <a:pPr lvl="1"/>
            <a:r>
              <a:rPr lang="en-US" dirty="0"/>
              <a:t>Each </a:t>
            </a:r>
            <a:r>
              <a:rPr dirty="0"/>
              <a:t>feature </a:t>
            </a:r>
            <a:r>
              <a:rPr b="1" u="sng" dirty="0"/>
              <a:t>does something</a:t>
            </a:r>
            <a:r>
              <a:rPr b="1" dirty="0"/>
              <a:t> </a:t>
            </a:r>
            <a:r>
              <a:rPr dirty="0"/>
              <a:t>for the software user.</a:t>
            </a:r>
          </a:p>
          <a:p>
            <a:r>
              <a:rPr dirty="0"/>
              <a:t>With incremental development, you start by </a:t>
            </a:r>
            <a:r>
              <a:rPr u="sng" dirty="0"/>
              <a:t>prioritizing the features</a:t>
            </a:r>
            <a:r>
              <a:rPr dirty="0"/>
              <a:t> </a:t>
            </a:r>
            <a:endParaRPr lang="en-US" dirty="0"/>
          </a:p>
          <a:p>
            <a:pPr lvl="1"/>
            <a:r>
              <a:rPr lang="en-US" dirty="0"/>
              <a:t>T</a:t>
            </a:r>
            <a:r>
              <a:rPr dirty="0"/>
              <a:t>he most important features are implemented first. </a:t>
            </a:r>
          </a:p>
          <a:p>
            <a:pPr lvl="1"/>
            <a:r>
              <a:rPr dirty="0"/>
              <a:t>You only define the details of the feature being implemented in an increment. </a:t>
            </a:r>
          </a:p>
          <a:p>
            <a:pPr lvl="1"/>
            <a:r>
              <a:rPr dirty="0"/>
              <a:t>That feature is then implemented and delivered. </a:t>
            </a:r>
          </a:p>
          <a:p>
            <a:r>
              <a:rPr dirty="0"/>
              <a:t>Users or surrogate users can try it out and provide feedback to the develope</a:t>
            </a:r>
            <a:r>
              <a:rPr lang="en-US" dirty="0"/>
              <a:t>rs</a:t>
            </a:r>
            <a:r>
              <a:rPr dirty="0"/>
              <a:t> </a:t>
            </a:r>
            <a:endParaRPr lang="en-US" dirty="0"/>
          </a:p>
          <a:p>
            <a:r>
              <a:rPr lang="en-US" dirty="0"/>
              <a:t>Next, the team will </a:t>
            </a:r>
            <a:r>
              <a:rPr dirty="0"/>
              <a:t>define and implement the next feature of the </a:t>
            </a:r>
            <a:r>
              <a:rPr lang="en-US" dirty="0"/>
              <a:t>software</a:t>
            </a:r>
            <a:endParaRPr dirty="0"/>
          </a:p>
        </p:txBody>
      </p:sp>
      <p:sp>
        <p:nvSpPr>
          <p:cNvPr id="79" name="Incremental development"/>
          <p:cNvSpPr txBox="1">
            <a:spLocks noGrp="1"/>
          </p:cNvSpPr>
          <p:nvPr>
            <p:ph type="title"/>
          </p:nvPr>
        </p:nvSpPr>
        <p:spPr>
          <a:xfrm>
            <a:off x="495300" y="601712"/>
            <a:ext cx="12014200" cy="1098600"/>
          </a:xfrm>
          <a:prstGeom prst="rect">
            <a:avLst/>
          </a:prstGeom>
        </p:spPr>
        <p:txBody>
          <a:bodyPr/>
          <a:lstStyle/>
          <a:p>
            <a:r>
              <a:rPr dirty="0"/>
              <a:t>Incremental development</a:t>
            </a:r>
          </a:p>
        </p:txBody>
      </p:sp>
      <p:sp>
        <p:nvSpPr>
          <p:cNvPr id="80"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8">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Figure 2.1 Incremental development"/>
          <p:cNvSpPr txBox="1">
            <a:spLocks noGrp="1"/>
          </p:cNvSpPr>
          <p:nvPr>
            <p:ph type="title"/>
          </p:nvPr>
        </p:nvSpPr>
        <p:spPr>
          <a:xfrm>
            <a:off x="952500" y="547616"/>
            <a:ext cx="11099800" cy="678558"/>
          </a:xfrm>
          <a:prstGeom prst="rect">
            <a:avLst/>
          </a:prstGeom>
        </p:spPr>
        <p:txBody>
          <a:bodyPr>
            <a:noAutofit/>
          </a:bodyPr>
          <a:lstStyle/>
          <a:p>
            <a:pPr algn="ctr"/>
            <a:r>
              <a:rPr sz="4000" dirty="0">
                <a:solidFill>
                  <a:schemeClr val="accent1">
                    <a:lumMod val="75000"/>
                  </a:schemeClr>
                </a:solidFill>
              </a:rPr>
              <a:t>Incremental development</a:t>
            </a:r>
          </a:p>
        </p:txBody>
      </p:sp>
      <p:sp>
        <p:nvSpPr>
          <p:cNvPr id="83"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pic>
        <p:nvPicPr>
          <p:cNvPr id="2" name="Picture 1">
            <a:extLst>
              <a:ext uri="{FF2B5EF4-FFF2-40B4-BE49-F238E27FC236}">
                <a16:creationId xmlns:a16="http://schemas.microsoft.com/office/drawing/2014/main" id="{2C1A738F-79D9-5C46-B834-D9C42161BEAF}"/>
              </a:ext>
            </a:extLst>
          </p:cNvPr>
          <p:cNvPicPr>
            <a:picLocks noChangeAspect="1"/>
          </p:cNvPicPr>
          <p:nvPr/>
        </p:nvPicPr>
        <p:blipFill rotWithShape="1">
          <a:blip r:embed="rId2"/>
          <a:srcRect l="8048" b="18186"/>
          <a:stretch/>
        </p:blipFill>
        <p:spPr>
          <a:xfrm>
            <a:off x="440688" y="1644542"/>
            <a:ext cx="11766595" cy="7019011"/>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hoose features to be included in an increment Using the list of features in the planned product, select those features that can be implemented in the next product increment.…"/>
          <p:cNvSpPr txBox="1">
            <a:spLocks noGrp="1"/>
          </p:cNvSpPr>
          <p:nvPr>
            <p:ph type="body" idx="1"/>
          </p:nvPr>
        </p:nvSpPr>
        <p:spPr>
          <a:prstGeom prst="rect">
            <a:avLst/>
          </a:prstGeom>
        </p:spPr>
        <p:txBody>
          <a:bodyPr>
            <a:normAutofit fontScale="92500" lnSpcReduction="10000"/>
          </a:bodyPr>
          <a:lstStyle/>
          <a:p>
            <a:pPr defTabSz="484886">
              <a:spcBef>
                <a:spcPts val="2400"/>
              </a:spcBef>
              <a:defRPr sz="2324"/>
            </a:pPr>
            <a:r>
              <a:rPr b="1" i="1" dirty="0"/>
              <a:t>Choose features to be included in an increment</a:t>
            </a:r>
            <a:endParaRPr lang="en-US" b="1" i="1" dirty="0"/>
          </a:p>
          <a:p>
            <a:pPr marL="342900" indent="-342900" defTabSz="484886">
              <a:spcBef>
                <a:spcPts val="2400"/>
              </a:spcBef>
              <a:buFont typeface="Arial" panose="020B0604020202020204" pitchFamily="34" charset="0"/>
              <a:buChar char="•"/>
              <a:defRPr sz="2324"/>
            </a:pPr>
            <a:r>
              <a:rPr lang="en-US" dirty="0"/>
              <a:t>From </a:t>
            </a:r>
            <a:r>
              <a:rPr dirty="0"/>
              <a:t>the list of features, select those that can be implemented in next increment</a:t>
            </a:r>
          </a:p>
          <a:p>
            <a:pPr defTabSz="484886">
              <a:spcBef>
                <a:spcPts val="2400"/>
              </a:spcBef>
              <a:defRPr sz="2324"/>
            </a:pPr>
            <a:r>
              <a:rPr b="1" i="1" dirty="0"/>
              <a:t>Refine feature descriptions</a:t>
            </a:r>
            <a:endParaRPr lang="en-US" b="1" i="1" dirty="0"/>
          </a:p>
          <a:p>
            <a:pPr marL="342900" indent="-342900" defTabSz="484886">
              <a:spcBef>
                <a:spcPts val="2400"/>
              </a:spcBef>
              <a:buFont typeface="Arial" panose="020B0604020202020204" pitchFamily="34" charset="0"/>
              <a:buChar char="•"/>
              <a:defRPr sz="2324"/>
            </a:pPr>
            <a:r>
              <a:rPr dirty="0"/>
              <a:t>Add detail to the feature descriptions so that the team have a common understanding of each feature and there is sufficient detail to implement</a:t>
            </a:r>
            <a:r>
              <a:rPr lang="en-US" dirty="0"/>
              <a:t> it</a:t>
            </a:r>
            <a:endParaRPr dirty="0"/>
          </a:p>
          <a:p>
            <a:pPr defTabSz="484886">
              <a:spcBef>
                <a:spcPts val="2400"/>
              </a:spcBef>
              <a:defRPr sz="2324"/>
            </a:pPr>
            <a:r>
              <a:rPr b="1" i="1" dirty="0"/>
              <a:t>Implement and test</a:t>
            </a:r>
            <a:endParaRPr lang="en-US" dirty="0"/>
          </a:p>
          <a:p>
            <a:pPr marL="342900" indent="-342900" defTabSz="484886">
              <a:spcBef>
                <a:spcPts val="2400"/>
              </a:spcBef>
              <a:buFont typeface="Arial" panose="020B0604020202020204" pitchFamily="34" charset="0"/>
              <a:buChar char="•"/>
              <a:defRPr sz="2324"/>
            </a:pPr>
            <a:r>
              <a:rPr dirty="0"/>
              <a:t>Implement the feature and develop automated tests for </a:t>
            </a:r>
            <a:r>
              <a:rPr lang="en-US" dirty="0"/>
              <a:t>it to </a:t>
            </a:r>
            <a:r>
              <a:rPr dirty="0"/>
              <a:t>show that its behavior is consistent with its description  </a:t>
            </a:r>
          </a:p>
          <a:p>
            <a:pPr defTabSz="484886">
              <a:spcBef>
                <a:spcPts val="2400"/>
              </a:spcBef>
              <a:defRPr sz="2324"/>
            </a:pPr>
            <a:r>
              <a:rPr b="1" i="1" dirty="0"/>
              <a:t>Integrate feature and test</a:t>
            </a:r>
            <a:endParaRPr lang="en-US" b="1" i="1" dirty="0"/>
          </a:p>
          <a:p>
            <a:pPr defTabSz="484886">
              <a:spcBef>
                <a:spcPts val="2400"/>
              </a:spcBef>
              <a:defRPr sz="2324"/>
            </a:pPr>
            <a:r>
              <a:rPr dirty="0"/>
              <a:t>Integrate the developed feature with the existing system and test it to check that it works in conjunction with other features</a:t>
            </a:r>
          </a:p>
          <a:p>
            <a:pPr defTabSz="484886">
              <a:spcBef>
                <a:spcPts val="2400"/>
              </a:spcBef>
              <a:defRPr sz="2324"/>
            </a:pPr>
            <a:r>
              <a:rPr b="1" i="1" dirty="0"/>
              <a:t>Deliver system increment</a:t>
            </a:r>
            <a:endParaRPr lang="en-US" b="1" i="1" dirty="0"/>
          </a:p>
          <a:p>
            <a:pPr marL="342900" indent="-342900" defTabSz="484886">
              <a:spcBef>
                <a:spcPts val="2400"/>
              </a:spcBef>
              <a:buFont typeface="Arial" panose="020B0604020202020204" pitchFamily="34" charset="0"/>
              <a:buChar char="•"/>
              <a:defRPr sz="2324"/>
            </a:pPr>
            <a:r>
              <a:rPr dirty="0"/>
              <a:t>Deliver the system increment to product manager for checking and comments. If enough features have been implemented, release a version of the system</a:t>
            </a:r>
          </a:p>
        </p:txBody>
      </p:sp>
      <p:sp>
        <p:nvSpPr>
          <p:cNvPr id="87" name="Table 2.2 Incremental development activities"/>
          <p:cNvSpPr txBox="1">
            <a:spLocks noGrp="1"/>
          </p:cNvSpPr>
          <p:nvPr>
            <p:ph type="title"/>
          </p:nvPr>
        </p:nvSpPr>
        <p:spPr>
          <a:prstGeom prst="rect">
            <a:avLst/>
          </a:prstGeom>
        </p:spPr>
        <p:txBody>
          <a:bodyPr>
            <a:noAutofit/>
          </a:bodyPr>
          <a:lstStyle/>
          <a:p>
            <a:pPr algn="ctr"/>
            <a:r>
              <a:rPr sz="4000" dirty="0">
                <a:solidFill>
                  <a:schemeClr val="accent1">
                    <a:lumMod val="75000"/>
                  </a:schemeClr>
                </a:solidFill>
              </a:rPr>
              <a:t>Incremental development activities</a:t>
            </a:r>
          </a:p>
        </p:txBody>
      </p:sp>
      <p:sp>
        <p:nvSpPr>
          <p:cNvPr id="88"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Involve the customer  Involve customers closely with the software development team. Their role is to provide and prioritize new system requirements and to evaluate each increment of the system.…"/>
          <p:cNvSpPr txBox="1">
            <a:spLocks noGrp="1"/>
          </p:cNvSpPr>
          <p:nvPr>
            <p:ph type="body" idx="1"/>
          </p:nvPr>
        </p:nvSpPr>
        <p:spPr>
          <a:prstGeom prst="rect">
            <a:avLst/>
          </a:prstGeom>
        </p:spPr>
        <p:txBody>
          <a:bodyPr>
            <a:normAutofit/>
          </a:bodyPr>
          <a:lstStyle/>
          <a:p>
            <a:r>
              <a:rPr b="1" i="1" dirty="0"/>
              <a:t>Involve the </a:t>
            </a:r>
            <a:r>
              <a:rPr lang="en-US" b="1" i="1" dirty="0"/>
              <a:t>(surrogate) </a:t>
            </a:r>
            <a:r>
              <a:rPr b="1" i="1" dirty="0"/>
              <a:t>customer</a:t>
            </a:r>
            <a:r>
              <a:rPr lang="en-US" dirty="0"/>
              <a:t> </a:t>
            </a:r>
            <a:r>
              <a:rPr lang="en-US" b="1" i="1" dirty="0"/>
              <a:t>with the development team</a:t>
            </a:r>
            <a:endParaRPr lang="en-US" dirty="0"/>
          </a:p>
          <a:p>
            <a:pPr marL="457200" indent="-457200">
              <a:spcBef>
                <a:spcPts val="600"/>
              </a:spcBef>
              <a:buFont typeface="Arial" panose="020B0604020202020204" pitchFamily="34" charset="0"/>
              <a:buChar char="•"/>
            </a:pPr>
            <a:r>
              <a:rPr lang="en-US" dirty="0"/>
              <a:t>Customers </a:t>
            </a:r>
            <a:r>
              <a:rPr dirty="0"/>
              <a:t>provide and prioritize </a:t>
            </a:r>
            <a:r>
              <a:rPr lang="en-US" dirty="0"/>
              <a:t>features </a:t>
            </a:r>
            <a:r>
              <a:rPr dirty="0"/>
              <a:t>and evaluate each increment of the system. 				</a:t>
            </a:r>
            <a:endParaRPr lang="en-US" b="1" i="1" dirty="0"/>
          </a:p>
          <a:p>
            <a:r>
              <a:rPr b="1" i="1" dirty="0"/>
              <a:t>Embrace change</a:t>
            </a:r>
            <a:r>
              <a:rPr dirty="0"/>
              <a:t>		</a:t>
            </a:r>
            <a:endParaRPr lang="en-US" dirty="0"/>
          </a:p>
          <a:p>
            <a:pPr marL="457200" indent="-457200">
              <a:spcBef>
                <a:spcPts val="600"/>
              </a:spcBef>
              <a:buFont typeface="Arial" panose="020B0604020202020204" pitchFamily="34" charset="0"/>
              <a:buChar char="•"/>
            </a:pPr>
            <a:r>
              <a:rPr dirty="0"/>
              <a:t>Expect the features </a:t>
            </a:r>
            <a:r>
              <a:rPr lang="en-US" dirty="0"/>
              <a:t>or</a:t>
            </a:r>
            <a:r>
              <a:rPr dirty="0"/>
              <a:t> the</a:t>
            </a:r>
            <a:r>
              <a:rPr lang="en-US" dirty="0"/>
              <a:t>ir</a:t>
            </a:r>
            <a:r>
              <a:rPr dirty="0"/>
              <a:t> details change as the development team and the product manager learn more about it. </a:t>
            </a:r>
            <a:endParaRPr lang="en-US" dirty="0"/>
          </a:p>
          <a:p>
            <a:pPr marL="457200" indent="-457200">
              <a:spcBef>
                <a:spcPts val="600"/>
              </a:spcBef>
              <a:buFont typeface="Arial" panose="020B0604020202020204" pitchFamily="34" charset="0"/>
              <a:buChar char="•"/>
            </a:pPr>
            <a:r>
              <a:rPr dirty="0"/>
              <a:t>Adapt the software to cope with changes as they are made.</a:t>
            </a:r>
            <a:endParaRPr lang="en-US" b="1" i="1" dirty="0"/>
          </a:p>
          <a:p>
            <a:r>
              <a:rPr b="1" i="1" dirty="0"/>
              <a:t>Develop and deliver incrementally</a:t>
            </a:r>
            <a:r>
              <a:rPr dirty="0"/>
              <a:t>	</a:t>
            </a:r>
            <a:endParaRPr lang="en-US" dirty="0"/>
          </a:p>
          <a:p>
            <a:pPr marL="457200" indent="-457200">
              <a:spcBef>
                <a:spcPts val="600"/>
              </a:spcBef>
              <a:buFont typeface="Arial" panose="020B0604020202020204" pitchFamily="34" charset="0"/>
              <a:buChar char="•"/>
            </a:pPr>
            <a:r>
              <a:rPr dirty="0"/>
              <a:t>Test and evaluate each increment as it is developed and feed back required changes to the development team.					 </a:t>
            </a:r>
            <a:br>
              <a:rPr dirty="0"/>
            </a:br>
            <a:endParaRPr dirty="0"/>
          </a:p>
        </p:txBody>
      </p:sp>
      <p:sp>
        <p:nvSpPr>
          <p:cNvPr id="91" name="Table 2.3 Agile development principles"/>
          <p:cNvSpPr txBox="1">
            <a:spLocks noGrp="1"/>
          </p:cNvSpPr>
          <p:nvPr>
            <p:ph type="title"/>
          </p:nvPr>
        </p:nvSpPr>
        <p:spPr>
          <a:prstGeom prst="rect">
            <a:avLst/>
          </a:prstGeom>
        </p:spPr>
        <p:txBody>
          <a:bodyPr>
            <a:noAutofit/>
          </a:bodyPr>
          <a:lstStyle/>
          <a:p>
            <a:pPr algn="ctr"/>
            <a:r>
              <a:rPr sz="4000" dirty="0">
                <a:solidFill>
                  <a:schemeClr val="accent1">
                    <a:lumMod val="75000"/>
                  </a:schemeClr>
                </a:solidFill>
              </a:rPr>
              <a:t>Agile development principles</a:t>
            </a:r>
          </a:p>
        </p:txBody>
      </p:sp>
      <p:sp>
        <p:nvSpPr>
          <p:cNvPr id="92"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xEl>
                                              <p:pRg st="3" end="3"/>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90">
                                            <p:txEl>
                                              <p:pRg st="4" end="4"/>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ient">
  <a:themeElements>
    <a:clrScheme name="Gradient">
      <a:dk1>
        <a:srgbClr val="939393"/>
      </a:dk1>
      <a:lt1>
        <a:srgbClr val="005493"/>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a:ea typeface="Helvetica"/>
        <a:cs typeface="Helvetica"/>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a:ea typeface="Helvetica"/>
        <a:cs typeface="Helvetica"/>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1146</TotalTime>
  <Words>4196</Words>
  <Application>Microsoft Office PowerPoint</Application>
  <PresentationFormat>Custom</PresentationFormat>
  <Paragraphs>368</Paragraphs>
  <Slides>55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Helvetica</vt:lpstr>
      <vt:lpstr>Helvetica Light</vt:lpstr>
      <vt:lpstr>Helvetica Neue</vt:lpstr>
      <vt:lpstr>Wingdings</vt:lpstr>
      <vt:lpstr>Gradient</vt:lpstr>
      <vt:lpstr>Agile Software Engineering</vt:lpstr>
      <vt:lpstr>Agile software engineering</vt:lpstr>
      <vt:lpstr>Conventional Software Engineering: Waterfall Methodology!</vt:lpstr>
      <vt:lpstr>Waterfall vs Agile Methodology</vt:lpstr>
      <vt:lpstr>The agile manifesto</vt:lpstr>
      <vt:lpstr>Incremental development</vt:lpstr>
      <vt:lpstr>Incremental development</vt:lpstr>
      <vt:lpstr>Incremental development activities</vt:lpstr>
      <vt:lpstr>Agile development principles</vt:lpstr>
      <vt:lpstr>Agile development principles (2)</vt:lpstr>
      <vt:lpstr>Extreme programming (XP)</vt:lpstr>
      <vt:lpstr>Extreme programming (XP) practices</vt:lpstr>
      <vt:lpstr>Widely adopted XP practices</vt:lpstr>
      <vt:lpstr>Widely adopted XP practices</vt:lpstr>
      <vt:lpstr>XP release cycle</vt:lpstr>
      <vt:lpstr>Scrum Agile Software Engineering Methodology</vt:lpstr>
      <vt:lpstr>Scrum terminology</vt:lpstr>
      <vt:lpstr>Scrum terminology</vt:lpstr>
      <vt:lpstr>Key roles in Scrum</vt:lpstr>
      <vt:lpstr>Scrum and sprints</vt:lpstr>
      <vt:lpstr>Scrum cycles</vt:lpstr>
      <vt:lpstr>Main benefits of using Scrum</vt:lpstr>
      <vt:lpstr>Key Scrum practices</vt:lpstr>
      <vt:lpstr>Product backlogs (user stories)</vt:lpstr>
      <vt:lpstr>How to Write User Stories (backlog)</vt:lpstr>
      <vt:lpstr>Examples of product backlog (user stories) items</vt:lpstr>
      <vt:lpstr>Defining User Stories in Github</vt:lpstr>
      <vt:lpstr>Product backlog item states</vt:lpstr>
      <vt:lpstr>Product backlog activities</vt:lpstr>
      <vt:lpstr>Product backlog activities</vt:lpstr>
      <vt:lpstr>PBI estimation metrics</vt:lpstr>
      <vt:lpstr>How to estimate the work a user story takes?</vt:lpstr>
      <vt:lpstr>Timeboxed sprints</vt:lpstr>
      <vt:lpstr>Benefits of using timeboxed sprints</vt:lpstr>
      <vt:lpstr>Sprint activities</vt:lpstr>
      <vt:lpstr>Sprint activities</vt:lpstr>
      <vt:lpstr>Sprint Timeline</vt:lpstr>
      <vt:lpstr>Sprint planning</vt:lpstr>
      <vt:lpstr>Sprint goals: types and examples</vt:lpstr>
      <vt:lpstr>Sprint planning</vt:lpstr>
      <vt:lpstr>Sprint Tasks in Github</vt:lpstr>
      <vt:lpstr>Sprint Tasks in Github</vt:lpstr>
      <vt:lpstr>Scrums</vt:lpstr>
      <vt:lpstr>Agile activities</vt:lpstr>
      <vt:lpstr>Code completeness checklist</vt:lpstr>
      <vt:lpstr>Sprint reviews</vt:lpstr>
      <vt:lpstr>Self-organizing teams</vt:lpstr>
      <vt:lpstr>Team size and composition</vt:lpstr>
      <vt:lpstr>Team coordination</vt:lpstr>
      <vt:lpstr>External interactions</vt:lpstr>
      <vt:lpstr>Managing external interactions</vt:lpstr>
      <vt:lpstr>Project management</vt:lpstr>
      <vt:lpstr>Project management responsibilities</vt:lpstr>
      <vt:lpstr>Key points 1</vt:lpstr>
      <vt:lpstr>Key points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Software Engineering</dc:title>
  <cp:lastModifiedBy>Amini Salehi, Mohsen</cp:lastModifiedBy>
  <cp:revision>75</cp:revision>
  <dcterms:modified xsi:type="dcterms:W3CDTF">2023-09-21T22:22:52Z</dcterms:modified>
</cp:coreProperties>
</file>